
<file path=[Content_Types].xml><?xml version="1.0" encoding="utf-8"?>
<Types xmlns="http://schemas.openxmlformats.org/package/2006/content-types">
  <Default Extension="bin" ContentType="image/unknown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65" r:id="rId3"/>
    <p:sldId id="262" r:id="rId4"/>
    <p:sldId id="257" r:id="rId5"/>
    <p:sldId id="260" r:id="rId6"/>
    <p:sldId id="293" r:id="rId7"/>
    <p:sldId id="292" r:id="rId8"/>
    <p:sldId id="294" r:id="rId9"/>
    <p:sldId id="304" r:id="rId10"/>
    <p:sldId id="298" r:id="rId11"/>
    <p:sldId id="305" r:id="rId12"/>
    <p:sldId id="297" r:id="rId13"/>
    <p:sldId id="261" r:id="rId14"/>
    <p:sldId id="266" r:id="rId15"/>
    <p:sldId id="291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15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662E"/>
    <a:srgbClr val="FCBF10"/>
    <a:srgbClr val="2038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825A69D-060C-47CF-8C2C-2575DDF776E9}" v="35" dt="2024-06-26T16:20:21.26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3" autoAdjust="0"/>
    <p:restoredTop sz="96093"/>
  </p:normalViewPr>
  <p:slideViewPr>
    <p:cSldViewPr snapToGrid="0" showGuides="1">
      <p:cViewPr varScale="1">
        <p:scale>
          <a:sx n="80" d="100"/>
          <a:sy n="80" d="100"/>
        </p:scale>
        <p:origin x="86" y="230"/>
      </p:cViewPr>
      <p:guideLst>
        <p:guide orient="horz" pos="2115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hruti Mishra" userId="451e320ede5434a4" providerId="LiveId" clId="{A825A69D-060C-47CF-8C2C-2575DDF776E9}"/>
    <pc:docChg chg="undo custSel modSld">
      <pc:chgData name="Shruti Mishra" userId="451e320ede5434a4" providerId="LiveId" clId="{A825A69D-060C-47CF-8C2C-2575DDF776E9}" dt="2024-06-26T16:23:46.020" v="79" actId="14100"/>
      <pc:docMkLst>
        <pc:docMk/>
      </pc:docMkLst>
      <pc:sldChg chg="addSp delSp modSp mod">
        <pc:chgData name="Shruti Mishra" userId="451e320ede5434a4" providerId="LiveId" clId="{A825A69D-060C-47CF-8C2C-2575DDF776E9}" dt="2024-06-26T16:23:46.020" v="79" actId="14100"/>
        <pc:sldMkLst>
          <pc:docMk/>
          <pc:sldMk cId="1765349016" sldId="297"/>
        </pc:sldMkLst>
        <pc:spChg chg="mod">
          <ac:chgData name="Shruti Mishra" userId="451e320ede5434a4" providerId="LiveId" clId="{A825A69D-060C-47CF-8C2C-2575DDF776E9}" dt="2024-06-26T16:23:46.020" v="79" actId="14100"/>
          <ac:spMkLst>
            <pc:docMk/>
            <pc:sldMk cId="1765349016" sldId="297"/>
            <ac:spMk id="4" creationId="{7EBE70F8-1856-E025-AE30-94848A081EEB}"/>
          </ac:spMkLst>
        </pc:spChg>
        <pc:picChg chg="add del mod">
          <ac:chgData name="Shruti Mishra" userId="451e320ede5434a4" providerId="LiveId" clId="{A825A69D-060C-47CF-8C2C-2575DDF776E9}" dt="2024-06-26T16:16:43.615" v="18" actId="1076"/>
          <ac:picMkLst>
            <pc:docMk/>
            <pc:sldMk cId="1765349016" sldId="297"/>
            <ac:picMk id="2" creationId="{480A9D9E-7084-7271-5259-14707E2F3804}"/>
          </ac:picMkLst>
        </pc:picChg>
        <pc:picChg chg="add del mod">
          <ac:chgData name="Shruti Mishra" userId="451e320ede5434a4" providerId="LiveId" clId="{A825A69D-060C-47CF-8C2C-2575DDF776E9}" dt="2024-06-26T16:19:05.140" v="37" actId="478"/>
          <ac:picMkLst>
            <pc:docMk/>
            <pc:sldMk cId="1765349016" sldId="297"/>
            <ac:picMk id="3" creationId="{3110F00E-2F87-D6D4-2B48-0CAE677D60ED}"/>
          </ac:picMkLst>
        </pc:picChg>
        <pc:picChg chg="add del">
          <ac:chgData name="Shruti Mishra" userId="451e320ede5434a4" providerId="LiveId" clId="{A825A69D-060C-47CF-8C2C-2575DDF776E9}" dt="2024-06-26T16:17:07.800" v="22" actId="478"/>
          <ac:picMkLst>
            <pc:docMk/>
            <pc:sldMk cId="1765349016" sldId="297"/>
            <ac:picMk id="7" creationId="{5D0B20EF-FEB0-006D-BD82-C3371FA236CF}"/>
          </ac:picMkLst>
        </pc:picChg>
        <pc:picChg chg="add mod">
          <ac:chgData name="Shruti Mishra" userId="451e320ede5434a4" providerId="LiveId" clId="{A825A69D-060C-47CF-8C2C-2575DDF776E9}" dt="2024-06-26T16:22:55.742" v="74" actId="14100"/>
          <ac:picMkLst>
            <pc:docMk/>
            <pc:sldMk cId="1765349016" sldId="297"/>
            <ac:picMk id="8" creationId="{AAFB6873-1AA7-E6FB-3C34-2DDD8B96B55F}"/>
          </ac:picMkLst>
        </pc:picChg>
      </pc:sldChg>
    </pc:docChg>
  </pc:docChgLst>
  <pc:docChgLst>
    <pc:chgData name="Shruti Mishra" userId="451e320ede5434a4" providerId="LiveId" clId="{0C6890A0-6BA6-4F98-AB46-DC833CECAE61}"/>
    <pc:docChg chg="undo custSel modSld">
      <pc:chgData name="Shruti Mishra" userId="451e320ede5434a4" providerId="LiveId" clId="{0C6890A0-6BA6-4F98-AB46-DC833CECAE61}" dt="2024-06-26T06:29:57.919" v="180" actId="207"/>
      <pc:docMkLst>
        <pc:docMk/>
      </pc:docMkLst>
      <pc:sldChg chg="modSp mod">
        <pc:chgData name="Shruti Mishra" userId="451e320ede5434a4" providerId="LiveId" clId="{0C6890A0-6BA6-4F98-AB46-DC833CECAE61}" dt="2024-06-26T06:29:07.496" v="174" actId="207"/>
        <pc:sldMkLst>
          <pc:docMk/>
          <pc:sldMk cId="2424605545" sldId="260"/>
        </pc:sldMkLst>
        <pc:spChg chg="mod">
          <ac:chgData name="Shruti Mishra" userId="451e320ede5434a4" providerId="LiveId" clId="{0C6890A0-6BA6-4F98-AB46-DC833CECAE61}" dt="2024-06-26T05:56:49.108" v="68" actId="1076"/>
          <ac:spMkLst>
            <pc:docMk/>
            <pc:sldMk cId="2424605545" sldId="260"/>
            <ac:spMk id="5" creationId="{8768DB6E-F00E-AAB6-73B6-725C870CF80F}"/>
          </ac:spMkLst>
        </pc:spChg>
        <pc:spChg chg="mod">
          <ac:chgData name="Shruti Mishra" userId="451e320ede5434a4" providerId="LiveId" clId="{0C6890A0-6BA6-4F98-AB46-DC833CECAE61}" dt="2024-06-26T06:29:07.496" v="174" actId="207"/>
          <ac:spMkLst>
            <pc:docMk/>
            <pc:sldMk cId="2424605545" sldId="260"/>
            <ac:spMk id="10" creationId="{23CC3444-0BC0-39F4-DE7F-FE5AB1E187AB}"/>
          </ac:spMkLst>
        </pc:spChg>
      </pc:sldChg>
      <pc:sldChg chg="modSp mod">
        <pc:chgData name="Shruti Mishra" userId="451e320ede5434a4" providerId="LiveId" clId="{0C6890A0-6BA6-4F98-AB46-DC833CECAE61}" dt="2024-06-26T06:03:24.241" v="95" actId="1076"/>
        <pc:sldMkLst>
          <pc:docMk/>
          <pc:sldMk cId="3470549119" sldId="262"/>
        </pc:sldMkLst>
        <pc:spChg chg="mod">
          <ac:chgData name="Shruti Mishra" userId="451e320ede5434a4" providerId="LiveId" clId="{0C6890A0-6BA6-4F98-AB46-DC833CECAE61}" dt="2024-06-26T05:48:34.588" v="52" actId="1076"/>
          <ac:spMkLst>
            <pc:docMk/>
            <pc:sldMk cId="3470549119" sldId="262"/>
            <ac:spMk id="10" creationId="{53A35EAC-3F64-A4AC-7BFB-4C7FF91E30EF}"/>
          </ac:spMkLst>
        </pc:spChg>
        <pc:spChg chg="mod">
          <ac:chgData name="Shruti Mishra" userId="451e320ede5434a4" providerId="LiveId" clId="{0C6890A0-6BA6-4F98-AB46-DC833CECAE61}" dt="2024-06-26T06:03:24.241" v="95" actId="1076"/>
          <ac:spMkLst>
            <pc:docMk/>
            <pc:sldMk cId="3470549119" sldId="262"/>
            <ac:spMk id="12" creationId="{E736E197-E7FF-8B96-6496-8E12B2EF2757}"/>
          </ac:spMkLst>
        </pc:spChg>
      </pc:sldChg>
      <pc:sldChg chg="modSp mod">
        <pc:chgData name="Shruti Mishra" userId="451e320ede5434a4" providerId="LiveId" clId="{0C6890A0-6BA6-4F98-AB46-DC833CECAE61}" dt="2024-06-26T05:47:34.456" v="51" actId="12788"/>
        <pc:sldMkLst>
          <pc:docMk/>
          <pc:sldMk cId="3460883160" sldId="266"/>
        </pc:sldMkLst>
        <pc:spChg chg="mod">
          <ac:chgData name="Shruti Mishra" userId="451e320ede5434a4" providerId="LiveId" clId="{0C6890A0-6BA6-4F98-AB46-DC833CECAE61}" dt="2024-06-26T05:45:46.107" v="45" actId="14100"/>
          <ac:spMkLst>
            <pc:docMk/>
            <pc:sldMk cId="3460883160" sldId="266"/>
            <ac:spMk id="5" creationId="{043A8628-7D55-F02F-A242-F88C4D3845B5}"/>
          </ac:spMkLst>
        </pc:spChg>
        <pc:spChg chg="mod">
          <ac:chgData name="Shruti Mishra" userId="451e320ede5434a4" providerId="LiveId" clId="{0C6890A0-6BA6-4F98-AB46-DC833CECAE61}" dt="2024-06-26T05:47:34.456" v="51" actId="12788"/>
          <ac:spMkLst>
            <pc:docMk/>
            <pc:sldMk cId="3460883160" sldId="266"/>
            <ac:spMk id="12" creationId="{BA158F3C-12C1-2018-339B-77F5D43D00ED}"/>
          </ac:spMkLst>
        </pc:spChg>
        <pc:spChg chg="mod">
          <ac:chgData name="Shruti Mishra" userId="451e320ede5434a4" providerId="LiveId" clId="{0C6890A0-6BA6-4F98-AB46-DC833CECAE61}" dt="2024-06-26T05:47:08.098" v="50" actId="12788"/>
          <ac:spMkLst>
            <pc:docMk/>
            <pc:sldMk cId="3460883160" sldId="266"/>
            <ac:spMk id="13" creationId="{8BAD8093-4803-1A11-0FB7-A6F5BF2144F4}"/>
          </ac:spMkLst>
        </pc:spChg>
      </pc:sldChg>
      <pc:sldChg chg="modSp mod">
        <pc:chgData name="Shruti Mishra" userId="451e320ede5434a4" providerId="LiveId" clId="{0C6890A0-6BA6-4F98-AB46-DC833CECAE61}" dt="2024-06-26T06:29:28.555" v="176" actId="207"/>
        <pc:sldMkLst>
          <pc:docMk/>
          <pc:sldMk cId="896099158" sldId="292"/>
        </pc:sldMkLst>
        <pc:spChg chg="mod">
          <ac:chgData name="Shruti Mishra" userId="451e320ede5434a4" providerId="LiveId" clId="{0C6890A0-6BA6-4F98-AB46-DC833CECAE61}" dt="2024-06-26T06:11:55.074" v="131" actId="20577"/>
          <ac:spMkLst>
            <pc:docMk/>
            <pc:sldMk cId="896099158" sldId="292"/>
            <ac:spMk id="5" creationId="{8768DB6E-F00E-AAB6-73B6-725C870CF80F}"/>
          </ac:spMkLst>
        </pc:spChg>
        <pc:spChg chg="mod">
          <ac:chgData name="Shruti Mishra" userId="451e320ede5434a4" providerId="LiveId" clId="{0C6890A0-6BA6-4F98-AB46-DC833CECAE61}" dt="2024-06-26T06:29:28.555" v="176" actId="207"/>
          <ac:spMkLst>
            <pc:docMk/>
            <pc:sldMk cId="896099158" sldId="292"/>
            <ac:spMk id="10" creationId="{23CC3444-0BC0-39F4-DE7F-FE5AB1E187AB}"/>
          </ac:spMkLst>
        </pc:spChg>
      </pc:sldChg>
      <pc:sldChg chg="modSp mod">
        <pc:chgData name="Shruti Mishra" userId="451e320ede5434a4" providerId="LiveId" clId="{0C6890A0-6BA6-4F98-AB46-DC833CECAE61}" dt="2024-06-26T06:29:19.870" v="175" actId="207"/>
        <pc:sldMkLst>
          <pc:docMk/>
          <pc:sldMk cId="2009889823" sldId="293"/>
        </pc:sldMkLst>
        <pc:spChg chg="mod">
          <ac:chgData name="Shruti Mishra" userId="451e320ede5434a4" providerId="LiveId" clId="{0C6890A0-6BA6-4F98-AB46-DC833CECAE61}" dt="2024-06-26T06:01:27.457" v="93" actId="20577"/>
          <ac:spMkLst>
            <pc:docMk/>
            <pc:sldMk cId="2009889823" sldId="293"/>
            <ac:spMk id="5" creationId="{8768DB6E-F00E-AAB6-73B6-725C870CF80F}"/>
          </ac:spMkLst>
        </pc:spChg>
        <pc:spChg chg="mod">
          <ac:chgData name="Shruti Mishra" userId="451e320ede5434a4" providerId="LiveId" clId="{0C6890A0-6BA6-4F98-AB46-DC833CECAE61}" dt="2024-06-26T06:29:19.870" v="175" actId="207"/>
          <ac:spMkLst>
            <pc:docMk/>
            <pc:sldMk cId="2009889823" sldId="293"/>
            <ac:spMk id="10" creationId="{23CC3444-0BC0-39F4-DE7F-FE5AB1E187AB}"/>
          </ac:spMkLst>
        </pc:spChg>
      </pc:sldChg>
      <pc:sldChg chg="modSp mod">
        <pc:chgData name="Shruti Mishra" userId="451e320ede5434a4" providerId="LiveId" clId="{0C6890A0-6BA6-4F98-AB46-DC833CECAE61}" dt="2024-06-26T06:29:47.681" v="179" actId="207"/>
        <pc:sldMkLst>
          <pc:docMk/>
          <pc:sldMk cId="858604582" sldId="294"/>
        </pc:sldMkLst>
        <pc:spChg chg="mod">
          <ac:chgData name="Shruti Mishra" userId="451e320ede5434a4" providerId="LiveId" clId="{0C6890A0-6BA6-4F98-AB46-DC833CECAE61}" dt="2024-06-26T06:29:47.681" v="179" actId="207"/>
          <ac:spMkLst>
            <pc:docMk/>
            <pc:sldMk cId="858604582" sldId="294"/>
            <ac:spMk id="10" creationId="{23CC3444-0BC0-39F4-DE7F-FE5AB1E187AB}"/>
          </ac:spMkLst>
        </pc:spChg>
      </pc:sldChg>
      <pc:sldChg chg="modSp mod">
        <pc:chgData name="Shruti Mishra" userId="451e320ede5434a4" providerId="LiveId" clId="{0C6890A0-6BA6-4F98-AB46-DC833CECAE61}" dt="2024-06-26T05:39:14.832" v="22" actId="692"/>
        <pc:sldMkLst>
          <pc:docMk/>
          <pc:sldMk cId="1765349016" sldId="297"/>
        </pc:sldMkLst>
        <pc:picChg chg="mod">
          <ac:chgData name="Shruti Mishra" userId="451e320ede5434a4" providerId="LiveId" clId="{0C6890A0-6BA6-4F98-AB46-DC833CECAE61}" dt="2024-06-26T05:39:14.832" v="22" actId="692"/>
          <ac:picMkLst>
            <pc:docMk/>
            <pc:sldMk cId="1765349016" sldId="297"/>
            <ac:picMk id="7" creationId="{5D0B20EF-FEB0-006D-BD82-C3371FA236CF}"/>
          </ac:picMkLst>
        </pc:picChg>
      </pc:sldChg>
      <pc:sldChg chg="modSp mod">
        <pc:chgData name="Shruti Mishra" userId="451e320ede5434a4" providerId="LiveId" clId="{0C6890A0-6BA6-4F98-AB46-DC833CECAE61}" dt="2024-06-26T06:29:57.919" v="180" actId="207"/>
        <pc:sldMkLst>
          <pc:docMk/>
          <pc:sldMk cId="1703604862" sldId="304"/>
        </pc:sldMkLst>
        <pc:spChg chg="mod">
          <ac:chgData name="Shruti Mishra" userId="451e320ede5434a4" providerId="LiveId" clId="{0C6890A0-6BA6-4F98-AB46-DC833CECAE61}" dt="2024-06-26T06:21:07.833" v="171" actId="14100"/>
          <ac:spMkLst>
            <pc:docMk/>
            <pc:sldMk cId="1703604862" sldId="304"/>
            <ac:spMk id="5" creationId="{8768DB6E-F00E-AAB6-73B6-725C870CF80F}"/>
          </ac:spMkLst>
        </pc:spChg>
        <pc:spChg chg="mod">
          <ac:chgData name="Shruti Mishra" userId="451e320ede5434a4" providerId="LiveId" clId="{0C6890A0-6BA6-4F98-AB46-DC833CECAE61}" dt="2024-06-26T06:21:15.093" v="172" actId="14100"/>
          <ac:spMkLst>
            <pc:docMk/>
            <pc:sldMk cId="1703604862" sldId="304"/>
            <ac:spMk id="6" creationId="{5A59FB2D-1BD8-77D3-9A73-F7753234CBD6}"/>
          </ac:spMkLst>
        </pc:spChg>
        <pc:spChg chg="mod">
          <ac:chgData name="Shruti Mishra" userId="451e320ede5434a4" providerId="LiveId" clId="{0C6890A0-6BA6-4F98-AB46-DC833CECAE61}" dt="2024-06-26T06:29:57.919" v="180" actId="207"/>
          <ac:spMkLst>
            <pc:docMk/>
            <pc:sldMk cId="1703604862" sldId="304"/>
            <ac:spMk id="10" creationId="{23CC3444-0BC0-39F4-DE7F-FE5AB1E187AB}"/>
          </ac:spMkLst>
        </pc:spChg>
      </pc:sldChg>
      <pc:sldChg chg="modSp mod">
        <pc:chgData name="Shruti Mishra" userId="451e320ede5434a4" providerId="LiveId" clId="{0C6890A0-6BA6-4F98-AB46-DC833CECAE61}" dt="2024-06-26T05:44:28.535" v="41" actId="14100"/>
        <pc:sldMkLst>
          <pc:docMk/>
          <pc:sldMk cId="1160418112" sldId="305"/>
        </pc:sldMkLst>
        <pc:spChg chg="mod">
          <ac:chgData name="Shruti Mishra" userId="451e320ede5434a4" providerId="LiveId" clId="{0C6890A0-6BA6-4F98-AB46-DC833CECAE61}" dt="2024-06-26T05:42:28.531" v="23" actId="255"/>
          <ac:spMkLst>
            <pc:docMk/>
            <pc:sldMk cId="1160418112" sldId="305"/>
            <ac:spMk id="6" creationId="{F3C47AB5-C0DE-A3B4-914A-3A5DC7FF4C4E}"/>
          </ac:spMkLst>
        </pc:spChg>
        <pc:picChg chg="mod">
          <ac:chgData name="Shruti Mishra" userId="451e320ede5434a4" providerId="LiveId" clId="{0C6890A0-6BA6-4F98-AB46-DC833CECAE61}" dt="2024-06-26T05:43:43.777" v="36" actId="14100"/>
          <ac:picMkLst>
            <pc:docMk/>
            <pc:sldMk cId="1160418112" sldId="305"/>
            <ac:picMk id="2" creationId="{D585A2D6-FBAF-E052-7CE5-530E2F2A97B0}"/>
          </ac:picMkLst>
        </pc:picChg>
        <pc:picChg chg="mod">
          <ac:chgData name="Shruti Mishra" userId="451e320ede5434a4" providerId="LiveId" clId="{0C6890A0-6BA6-4F98-AB46-DC833CECAE61}" dt="2024-06-26T05:43:21.717" v="32" actId="14100"/>
          <ac:picMkLst>
            <pc:docMk/>
            <pc:sldMk cId="1160418112" sldId="305"/>
            <ac:picMk id="3" creationId="{83905E0A-1E73-A8EA-05A6-54B4A3BD615B}"/>
          </ac:picMkLst>
        </pc:picChg>
        <pc:picChg chg="mod">
          <ac:chgData name="Shruti Mishra" userId="451e320ede5434a4" providerId="LiveId" clId="{0C6890A0-6BA6-4F98-AB46-DC833CECAE61}" dt="2024-06-26T05:44:24.457" v="40" actId="14100"/>
          <ac:picMkLst>
            <pc:docMk/>
            <pc:sldMk cId="1160418112" sldId="305"/>
            <ac:picMk id="5" creationId="{86261DA3-8C59-9115-15BC-1EEB4106F00A}"/>
          </ac:picMkLst>
        </pc:picChg>
        <pc:picChg chg="mod">
          <ac:chgData name="Shruti Mishra" userId="451e320ede5434a4" providerId="LiveId" clId="{0C6890A0-6BA6-4F98-AB46-DC833CECAE61}" dt="2024-06-26T05:43:26.189" v="33" actId="14100"/>
          <ac:picMkLst>
            <pc:docMk/>
            <pc:sldMk cId="1160418112" sldId="305"/>
            <ac:picMk id="7" creationId="{148F580E-0515-7DFB-3432-7C6871DC4C76}"/>
          </ac:picMkLst>
        </pc:picChg>
        <pc:picChg chg="mod">
          <ac:chgData name="Shruti Mishra" userId="451e320ede5434a4" providerId="LiveId" clId="{0C6890A0-6BA6-4F98-AB46-DC833CECAE61}" dt="2024-06-26T05:44:28.535" v="41" actId="14100"/>
          <ac:picMkLst>
            <pc:docMk/>
            <pc:sldMk cId="1160418112" sldId="305"/>
            <ac:picMk id="8" creationId="{6286AE9B-FA6B-4831-1D95-21395A6F5B90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138AD-194F-3393-6CFD-CF6D2937D2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DA3DE0-F323-FF08-D3F9-6699DB2948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D2AF7F-2511-A057-84EF-8A3469CC33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49014-3F22-4A62-91F6-C3B3EBAEC19E}" type="datetimeFigureOut">
              <a:rPr lang="en-IN" smtClean="0"/>
              <a:t>26-06-2024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4A5A38-1514-9DE1-10F6-E88D1B3BC9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01EF1D-FF95-B514-A964-2D1D99F77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04A2E-48F4-47B8-8D63-A2BAAFD0C8C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701766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DDB4A8-3DCF-E467-CCCD-91EFAE030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A33B362-A9F4-C5BE-F568-D600553B3F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CEC12E-D13F-7AA0-77A4-45A2DF36C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49014-3F22-4A62-91F6-C3B3EBAEC19E}" type="datetimeFigureOut">
              <a:rPr lang="en-IN" smtClean="0"/>
              <a:t>26-06-2024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3BBC90-A823-58B9-AC0E-4E2B1899C6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F928B1-4AC2-CF03-B787-3FF5B37895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04A2E-48F4-47B8-8D63-A2BAAFD0C8C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57125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099F210-6D91-1248-6DAB-388649703BF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977A2E-BA36-72BE-57D8-278778F63A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3A1F27-90D1-27E1-DB25-FCD69DA3DE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49014-3F22-4A62-91F6-C3B3EBAEC19E}" type="datetimeFigureOut">
              <a:rPr lang="en-IN" smtClean="0"/>
              <a:t>26-06-2024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37F138-251B-3C4B-321D-C24CC2FC2A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15717F-E2A2-E933-285E-F5A3CA5A4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04A2E-48F4-47B8-8D63-A2BAAFD0C8C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194671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6F9066-62CC-630D-5FA9-05D222789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BE84D6-0C06-EE2E-636B-E8F3E61FB8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DA3511-AAC8-84E2-EF46-46A98EE506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49014-3F22-4A62-91F6-C3B3EBAEC19E}" type="datetimeFigureOut">
              <a:rPr lang="en-IN" smtClean="0"/>
              <a:t>26-06-2024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42C6D0-7ED1-4CF5-171A-AC82FEA87E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06CB7B-4A91-DAA2-5E71-58591914D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04A2E-48F4-47B8-8D63-A2BAAFD0C8C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959397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DF2271-74F1-C46F-CD71-6532092023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292BE2-2A29-B6BC-21C6-798582ADB8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8530B6-69C0-F513-2C4E-585F330903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49014-3F22-4A62-91F6-C3B3EBAEC19E}" type="datetimeFigureOut">
              <a:rPr lang="en-IN" smtClean="0"/>
              <a:t>26-06-2024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7C2613-73F3-B73B-8C32-9A804D63F9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2BBA52-DF38-C898-3A6E-3E87F25EEE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04A2E-48F4-47B8-8D63-A2BAAFD0C8C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771252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DDADF1-090D-9378-DF82-F64AFC7FC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891871-A308-5B7A-E05C-0961A896B8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07A174-179D-135B-B158-C1CEB1324C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97ABC8-E6F0-725E-9C21-7518CE7444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49014-3F22-4A62-91F6-C3B3EBAEC19E}" type="datetimeFigureOut">
              <a:rPr lang="en-IN" smtClean="0"/>
              <a:t>26-06-2024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ACE05E-D6BC-AB8D-0935-70252E3FB0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48E933-0139-177B-3DF1-6D039CD960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04A2E-48F4-47B8-8D63-A2BAAFD0C8C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856054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A081CB-EA4E-1029-81B7-E81215C709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7E573C-27F9-9018-EA08-5048AC0DCA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00DEAB-D4C3-C709-A41B-E5754C4CB8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21D91E6-CF2A-EC95-5BC1-1C73C0CFA1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1F10206-0D22-C713-3631-2160FD561E9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73B410D-AB47-7E32-70B8-D7BAD31986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49014-3F22-4A62-91F6-C3B3EBAEC19E}" type="datetimeFigureOut">
              <a:rPr lang="en-IN" smtClean="0"/>
              <a:t>26-06-2024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3463366-E804-2C35-2BC1-1D677CA26B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6E0E356-5468-6093-343D-F0C7AFFC2C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04A2E-48F4-47B8-8D63-A2BAAFD0C8C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430044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36A7D-98DD-B06C-5B72-2B9A861D68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6B8508-73AA-9BB3-C012-0E18FB6A8E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49014-3F22-4A62-91F6-C3B3EBAEC19E}" type="datetimeFigureOut">
              <a:rPr lang="en-IN" smtClean="0"/>
              <a:t>26-06-2024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99F717-523B-BFCF-D166-D86279E567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66DD08-B666-2C34-A258-111449309C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04A2E-48F4-47B8-8D63-A2BAAFD0C8C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14244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E8CE605-EC1A-E72D-A1CD-A002322F7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49014-3F22-4A62-91F6-C3B3EBAEC19E}" type="datetimeFigureOut">
              <a:rPr lang="en-IN" smtClean="0"/>
              <a:t>26-06-2024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92C9937-4181-C651-8F9F-0ADEF8F57A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B68B36-5DE6-F60F-1F7B-A420EDF801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04A2E-48F4-47B8-8D63-A2BAAFD0C8C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108679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58ADE-9876-7C3E-EC79-71FEC880AD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1D269C-F95C-68B9-028A-3890B45097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B69C54-ADAC-40EF-5F08-D398102853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78E7C3-9D74-5CE6-58C9-843390F13D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49014-3F22-4A62-91F6-C3B3EBAEC19E}" type="datetimeFigureOut">
              <a:rPr lang="en-IN" smtClean="0"/>
              <a:t>26-06-2024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6D4598-985B-2AC6-FCA6-5915CEED33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9F0B4D-3274-B895-ACD3-8FF0C89DA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04A2E-48F4-47B8-8D63-A2BAAFD0C8C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512372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3F1AD1-CC30-4260-565D-D7B2B6DCD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DF03670-E3D6-8374-B1E4-A6AF174BD97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A6BE3C-6C93-E4CA-B73C-2F53D93A4B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AE511E-D752-1810-7F0B-27555F0D85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49014-3F22-4A62-91F6-C3B3EBAEC19E}" type="datetimeFigureOut">
              <a:rPr lang="en-IN" smtClean="0"/>
              <a:t>26-06-2024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6980B5-537F-482B-98AB-B6F26538C9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A7A3FB-4A55-3C63-7354-8A16BC760E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04A2E-48F4-47B8-8D63-A2BAAFD0C8C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896158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FC361E0-22AD-05C2-7A46-3F4DEC2910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F0F74D-3327-88F8-FF57-14C3F0F776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A6C4B0-1540-B223-6CD5-41A7161452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849014-3F22-4A62-91F6-C3B3EBAEC19E}" type="datetimeFigureOut">
              <a:rPr lang="en-IN" smtClean="0"/>
              <a:t>26-06-2024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B8BDC0-9250-C23D-12F5-E90C16AF3F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1F2101-B877-8BDE-00AF-D0206EF941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304A2E-48F4-47B8-8D63-A2BAAFD0C8C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588350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bin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: Shape 4">
            <a:extLst>
              <a:ext uri="{FF2B5EF4-FFF2-40B4-BE49-F238E27FC236}">
                <a16:creationId xmlns:a16="http://schemas.microsoft.com/office/drawing/2014/main" id="{29B6BCEF-E33A-D409-5246-0C1E270F8468}"/>
              </a:ext>
            </a:extLst>
          </p:cNvPr>
          <p:cNvSpPr/>
          <p:nvPr/>
        </p:nvSpPr>
        <p:spPr>
          <a:xfrm>
            <a:off x="0" y="8878"/>
            <a:ext cx="6096000" cy="6883421"/>
          </a:xfrm>
          <a:custGeom>
            <a:avLst/>
            <a:gdLst>
              <a:gd name="connsiteX0" fmla="*/ 0 w 5162418"/>
              <a:gd name="connsiteY0" fmla="*/ 0 h 6883421"/>
              <a:gd name="connsiteX1" fmla="*/ 5162419 w 5162418"/>
              <a:gd name="connsiteY1" fmla="*/ 0 h 6883421"/>
              <a:gd name="connsiteX2" fmla="*/ 5162419 w 5162418"/>
              <a:gd name="connsiteY2" fmla="*/ 6883422 h 6883421"/>
              <a:gd name="connsiteX3" fmla="*/ 0 w 5162418"/>
              <a:gd name="connsiteY3" fmla="*/ 6883422 h 6883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62418" h="6883421">
                <a:moveTo>
                  <a:pt x="0" y="0"/>
                </a:moveTo>
                <a:lnTo>
                  <a:pt x="5162419" y="0"/>
                </a:lnTo>
                <a:lnTo>
                  <a:pt x="5162419" y="6883422"/>
                </a:lnTo>
                <a:lnTo>
                  <a:pt x="0" y="6883422"/>
                </a:lnTo>
                <a:close/>
              </a:path>
            </a:pathLst>
          </a:custGeom>
          <a:solidFill>
            <a:schemeClr val="accent1"/>
          </a:solidFill>
          <a:ln w="59111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C0C14B-A95B-B88F-D843-3CF3C252AE9E}"/>
              </a:ext>
            </a:extLst>
          </p:cNvPr>
          <p:cNvSpPr txBox="1"/>
          <p:nvPr/>
        </p:nvSpPr>
        <p:spPr>
          <a:xfrm>
            <a:off x="257452" y="2459504"/>
            <a:ext cx="517568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4800" b="1" i="1" dirty="0">
                <a:solidFill>
                  <a:srgbClr val="FFC000"/>
                </a:solidFill>
              </a:rPr>
              <a:t>Project Name : </a:t>
            </a:r>
            <a:r>
              <a:rPr lang="en-IN" sz="4800" b="1" i="1" dirty="0">
                <a:solidFill>
                  <a:srgbClr val="F2662E"/>
                </a:solidFill>
              </a:rPr>
              <a:t>Olist Store Analysis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1B0D18-3C55-0068-23A4-C18A903C5F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747944"/>
            <a:ext cx="6096000" cy="5362112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442D67A2-E4DC-3D6E-298F-2D7C782E16E1}"/>
              </a:ext>
            </a:extLst>
          </p:cNvPr>
          <p:cNvGrpSpPr/>
          <p:nvPr/>
        </p:nvGrpSpPr>
        <p:grpSpPr>
          <a:xfrm>
            <a:off x="5223379" y="1167633"/>
            <a:ext cx="1745242" cy="4547564"/>
            <a:chOff x="4289796" y="1167633"/>
            <a:chExt cx="1745242" cy="4547564"/>
          </a:xfrm>
          <a:solidFill>
            <a:schemeClr val="accent2"/>
          </a:solidFill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95B1A36B-9A83-9F53-3FFA-0A8ED2D2C475}"/>
                </a:ext>
              </a:extLst>
            </p:cNvPr>
            <p:cNvSpPr/>
            <p:nvPr/>
          </p:nvSpPr>
          <p:spPr>
            <a:xfrm>
              <a:off x="5058957" y="1360367"/>
              <a:ext cx="210469" cy="4354830"/>
            </a:xfrm>
            <a:custGeom>
              <a:avLst/>
              <a:gdLst>
                <a:gd name="connsiteX0" fmla="*/ 111738 w 210469"/>
                <a:gd name="connsiteY0" fmla="*/ 0 h 4354830"/>
                <a:gd name="connsiteX1" fmla="*/ 210469 w 210469"/>
                <a:gd name="connsiteY1" fmla="*/ 0 h 4354830"/>
                <a:gd name="connsiteX2" fmla="*/ 210469 w 210469"/>
                <a:gd name="connsiteY2" fmla="*/ 4354830 h 4354830"/>
                <a:gd name="connsiteX3" fmla="*/ 111738 w 210469"/>
                <a:gd name="connsiteY3" fmla="*/ 4354830 h 4354830"/>
                <a:gd name="connsiteX4" fmla="*/ 98731 w 210469"/>
                <a:gd name="connsiteY4" fmla="*/ 4354830 h 4354830"/>
                <a:gd name="connsiteX5" fmla="*/ 0 w 210469"/>
                <a:gd name="connsiteY5" fmla="*/ 4354830 h 4354830"/>
                <a:gd name="connsiteX6" fmla="*/ 0 w 210469"/>
                <a:gd name="connsiteY6" fmla="*/ 0 h 4354830"/>
                <a:gd name="connsiteX7" fmla="*/ 98731 w 210469"/>
                <a:gd name="connsiteY7" fmla="*/ 0 h 4354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0469" h="4354830">
                  <a:moveTo>
                    <a:pt x="111738" y="0"/>
                  </a:moveTo>
                  <a:cubicBezTo>
                    <a:pt x="166266" y="0"/>
                    <a:pt x="210469" y="0"/>
                    <a:pt x="210469" y="0"/>
                  </a:cubicBezTo>
                  <a:lnTo>
                    <a:pt x="210469" y="4354830"/>
                  </a:lnTo>
                  <a:cubicBezTo>
                    <a:pt x="210469" y="4354830"/>
                    <a:pt x="166266" y="4354830"/>
                    <a:pt x="111738" y="4354830"/>
                  </a:cubicBezTo>
                  <a:lnTo>
                    <a:pt x="98731" y="4354830"/>
                  </a:lnTo>
                  <a:cubicBezTo>
                    <a:pt x="44203" y="4354830"/>
                    <a:pt x="0" y="4354830"/>
                    <a:pt x="0" y="4354830"/>
                  </a:cubicBezTo>
                  <a:lnTo>
                    <a:pt x="0" y="0"/>
                  </a:lnTo>
                  <a:cubicBezTo>
                    <a:pt x="0" y="0"/>
                    <a:pt x="44203" y="0"/>
                    <a:pt x="98731" y="0"/>
                  </a:cubicBezTo>
                  <a:close/>
                </a:path>
              </a:pathLst>
            </a:custGeom>
            <a:grpFill/>
            <a:ln w="59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A529A7C0-4D26-8B00-8FFA-1F2BC8A22FB2}"/>
                </a:ext>
              </a:extLst>
            </p:cNvPr>
            <p:cNvSpPr/>
            <p:nvPr/>
          </p:nvSpPr>
          <p:spPr>
            <a:xfrm>
              <a:off x="4289796" y="1167633"/>
              <a:ext cx="1745242" cy="1745242"/>
            </a:xfrm>
            <a:custGeom>
              <a:avLst/>
              <a:gdLst>
                <a:gd name="connsiteX0" fmla="*/ 1745243 w 1745242"/>
                <a:gd name="connsiteY0" fmla="*/ 872621 h 1745242"/>
                <a:gd name="connsiteX1" fmla="*/ 872621 w 1745242"/>
                <a:gd name="connsiteY1" fmla="*/ 1745243 h 1745242"/>
                <a:gd name="connsiteX2" fmla="*/ 0 w 1745242"/>
                <a:gd name="connsiteY2" fmla="*/ 872621 h 1745242"/>
                <a:gd name="connsiteX3" fmla="*/ 872621 w 1745242"/>
                <a:gd name="connsiteY3" fmla="*/ 0 h 1745242"/>
                <a:gd name="connsiteX4" fmla="*/ 1745243 w 1745242"/>
                <a:gd name="connsiteY4" fmla="*/ 872621 h 1745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45242" h="1745242">
                  <a:moveTo>
                    <a:pt x="1745243" y="872621"/>
                  </a:moveTo>
                  <a:cubicBezTo>
                    <a:pt x="1745243" y="1354557"/>
                    <a:pt x="1354557" y="1745243"/>
                    <a:pt x="872621" y="1745243"/>
                  </a:cubicBezTo>
                  <a:cubicBezTo>
                    <a:pt x="390686" y="1745243"/>
                    <a:pt x="0" y="1354557"/>
                    <a:pt x="0" y="872621"/>
                  </a:cubicBezTo>
                  <a:cubicBezTo>
                    <a:pt x="0" y="390686"/>
                    <a:pt x="390686" y="0"/>
                    <a:pt x="872621" y="0"/>
                  </a:cubicBezTo>
                  <a:cubicBezTo>
                    <a:pt x="1354557" y="0"/>
                    <a:pt x="1745243" y="390686"/>
                    <a:pt x="1745243" y="872621"/>
                  </a:cubicBezTo>
                  <a:close/>
                </a:path>
              </a:pathLst>
            </a:custGeom>
            <a:grpFill/>
            <a:ln w="59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34361520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raphic 2">
            <a:extLst>
              <a:ext uri="{FF2B5EF4-FFF2-40B4-BE49-F238E27FC236}">
                <a16:creationId xmlns:a16="http://schemas.microsoft.com/office/drawing/2014/main" id="{7EBE70F8-1856-E025-AE30-94848A081EE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66919"/>
              <a:gd name="connsiteY0" fmla="*/ 0 h 4028422"/>
              <a:gd name="connsiteX1" fmla="*/ 12166919 w 12166919"/>
              <a:gd name="connsiteY1" fmla="*/ 0 h 4028422"/>
              <a:gd name="connsiteX2" fmla="*/ 12166919 w 12166919"/>
              <a:gd name="connsiteY2" fmla="*/ 4028423 h 4028422"/>
              <a:gd name="connsiteX3" fmla="*/ 0 w 12166919"/>
              <a:gd name="connsiteY3" fmla="*/ 4028423 h 40284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66919" h="4028422">
                <a:moveTo>
                  <a:pt x="0" y="0"/>
                </a:moveTo>
                <a:lnTo>
                  <a:pt x="12166919" y="0"/>
                </a:lnTo>
                <a:lnTo>
                  <a:pt x="12166919" y="4028423"/>
                </a:lnTo>
                <a:lnTo>
                  <a:pt x="0" y="4028423"/>
                </a:lnTo>
                <a:close/>
              </a:path>
            </a:pathLst>
          </a:custGeom>
          <a:solidFill>
            <a:schemeClr val="accent1"/>
          </a:solidFill>
          <a:ln w="69669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C47AB5-C0DE-A3B4-914A-3A5DC7FF4C4E}"/>
              </a:ext>
            </a:extLst>
          </p:cNvPr>
          <p:cNvSpPr txBox="1"/>
          <p:nvPr/>
        </p:nvSpPr>
        <p:spPr>
          <a:xfrm>
            <a:off x="1177989" y="100118"/>
            <a:ext cx="98298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36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Excel</a:t>
            </a:r>
            <a:r>
              <a:rPr lang="en-IN" sz="3600" b="1" i="0" dirty="0">
                <a:solidFill>
                  <a:schemeClr val="bg1">
                    <a:lumMod val="9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Dashboard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6E4D6CF-3653-AC30-7BD2-1B3C7EEB15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06" y="867747"/>
            <a:ext cx="11999167" cy="5868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5079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raphic 2">
            <a:extLst>
              <a:ext uri="{FF2B5EF4-FFF2-40B4-BE49-F238E27FC236}">
                <a16:creationId xmlns:a16="http://schemas.microsoft.com/office/drawing/2014/main" id="{7EBE70F8-1856-E025-AE30-94848A081EE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66919"/>
              <a:gd name="connsiteY0" fmla="*/ 0 h 4028422"/>
              <a:gd name="connsiteX1" fmla="*/ 12166919 w 12166919"/>
              <a:gd name="connsiteY1" fmla="*/ 0 h 4028422"/>
              <a:gd name="connsiteX2" fmla="*/ 12166919 w 12166919"/>
              <a:gd name="connsiteY2" fmla="*/ 4028423 h 4028422"/>
              <a:gd name="connsiteX3" fmla="*/ 0 w 12166919"/>
              <a:gd name="connsiteY3" fmla="*/ 4028423 h 40284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66919" h="4028422">
                <a:moveTo>
                  <a:pt x="0" y="0"/>
                </a:moveTo>
                <a:lnTo>
                  <a:pt x="12166919" y="0"/>
                </a:lnTo>
                <a:lnTo>
                  <a:pt x="12166919" y="4028423"/>
                </a:lnTo>
                <a:lnTo>
                  <a:pt x="0" y="4028423"/>
                </a:lnTo>
                <a:close/>
              </a:path>
            </a:pathLst>
          </a:custGeom>
          <a:solidFill>
            <a:schemeClr val="accent1"/>
          </a:solidFill>
          <a:ln w="69669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C47AB5-C0DE-A3B4-914A-3A5DC7FF4C4E}"/>
              </a:ext>
            </a:extLst>
          </p:cNvPr>
          <p:cNvSpPr txBox="1"/>
          <p:nvPr/>
        </p:nvSpPr>
        <p:spPr>
          <a:xfrm>
            <a:off x="1252122" y="10616"/>
            <a:ext cx="98298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3200" b="1" i="0" dirty="0">
                <a:solidFill>
                  <a:schemeClr val="bg1">
                    <a:lumMod val="9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SQL Query</a:t>
            </a:r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D585A2D6-FBAF-E052-7CE5-530E2F2A97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99" y="595391"/>
            <a:ext cx="4645952" cy="2833609"/>
          </a:xfrm>
          <a:prstGeom prst="rect">
            <a:avLst/>
          </a:prstGeom>
        </p:spPr>
      </p:pic>
      <p:pic>
        <p:nvPicPr>
          <p:cNvPr id="3" name="Picture 2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83905E0A-1E73-A8EA-05A6-54B4A3BD61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1697" y="595391"/>
            <a:ext cx="3487479" cy="2833609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86261DA3-8C59-9115-15BC-1EEB4106F0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00" y="3549413"/>
            <a:ext cx="6585428" cy="2833609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148F580E-0515-7DFB-3432-7C6871DC4C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9075" y="595391"/>
            <a:ext cx="3727079" cy="2833609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6286AE9B-FA6B-4831-1D95-21395A6F5B9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6223" y="3549413"/>
            <a:ext cx="5244881" cy="2833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4181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raphic 2">
            <a:extLst>
              <a:ext uri="{FF2B5EF4-FFF2-40B4-BE49-F238E27FC236}">
                <a16:creationId xmlns:a16="http://schemas.microsoft.com/office/drawing/2014/main" id="{7EBE70F8-1856-E025-AE30-94848A081EEB}"/>
              </a:ext>
            </a:extLst>
          </p:cNvPr>
          <p:cNvSpPr/>
          <p:nvPr/>
        </p:nvSpPr>
        <p:spPr>
          <a:xfrm>
            <a:off x="0" y="0"/>
            <a:ext cx="12201525" cy="7010400"/>
          </a:xfrm>
          <a:custGeom>
            <a:avLst/>
            <a:gdLst>
              <a:gd name="connsiteX0" fmla="*/ 0 w 12166919"/>
              <a:gd name="connsiteY0" fmla="*/ 0 h 4028422"/>
              <a:gd name="connsiteX1" fmla="*/ 12166919 w 12166919"/>
              <a:gd name="connsiteY1" fmla="*/ 0 h 4028422"/>
              <a:gd name="connsiteX2" fmla="*/ 12166919 w 12166919"/>
              <a:gd name="connsiteY2" fmla="*/ 4028423 h 4028422"/>
              <a:gd name="connsiteX3" fmla="*/ 0 w 12166919"/>
              <a:gd name="connsiteY3" fmla="*/ 4028423 h 40284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66919" h="4028422">
                <a:moveTo>
                  <a:pt x="0" y="0"/>
                </a:moveTo>
                <a:lnTo>
                  <a:pt x="12166919" y="0"/>
                </a:lnTo>
                <a:lnTo>
                  <a:pt x="12166919" y="4028423"/>
                </a:lnTo>
                <a:lnTo>
                  <a:pt x="0" y="4028423"/>
                </a:lnTo>
                <a:close/>
              </a:path>
            </a:pathLst>
          </a:custGeom>
          <a:solidFill>
            <a:schemeClr val="accent1"/>
          </a:solidFill>
          <a:ln w="69669" cap="flat">
            <a:noFill/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C47AB5-C0DE-A3B4-914A-3A5DC7FF4C4E}"/>
              </a:ext>
            </a:extLst>
          </p:cNvPr>
          <p:cNvSpPr txBox="1"/>
          <p:nvPr/>
        </p:nvSpPr>
        <p:spPr>
          <a:xfrm>
            <a:off x="1181099" y="0"/>
            <a:ext cx="98298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36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Power Bi </a:t>
            </a:r>
            <a:r>
              <a:rPr lang="en-IN" sz="3600" b="1" i="0" dirty="0">
                <a:solidFill>
                  <a:schemeClr val="bg1">
                    <a:lumMod val="9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Dashboard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AFB6873-1AA7-E6FB-3C34-2DDD8B96B5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61" y="765109"/>
            <a:ext cx="12145139" cy="6092891"/>
          </a:xfrm>
          <a:prstGeom prst="rect">
            <a:avLst/>
          </a:prstGeom>
          <a:solidFill>
            <a:srgbClr val="FFFFFF">
              <a:shade val="85000"/>
            </a:srgbClr>
          </a:solidFill>
          <a:ln w="47625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7653490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raphic 2">
            <a:extLst>
              <a:ext uri="{FF2B5EF4-FFF2-40B4-BE49-F238E27FC236}">
                <a16:creationId xmlns:a16="http://schemas.microsoft.com/office/drawing/2014/main" id="{7EBE70F8-1856-E025-AE30-94848A081EEB}"/>
              </a:ext>
            </a:extLst>
          </p:cNvPr>
          <p:cNvSpPr/>
          <p:nvPr/>
        </p:nvSpPr>
        <p:spPr>
          <a:xfrm>
            <a:off x="-1" y="0"/>
            <a:ext cx="12191999" cy="6858000"/>
          </a:xfrm>
          <a:custGeom>
            <a:avLst/>
            <a:gdLst>
              <a:gd name="connsiteX0" fmla="*/ 0 w 12166919"/>
              <a:gd name="connsiteY0" fmla="*/ 0 h 4028422"/>
              <a:gd name="connsiteX1" fmla="*/ 12166919 w 12166919"/>
              <a:gd name="connsiteY1" fmla="*/ 0 h 4028422"/>
              <a:gd name="connsiteX2" fmla="*/ 12166919 w 12166919"/>
              <a:gd name="connsiteY2" fmla="*/ 4028423 h 4028422"/>
              <a:gd name="connsiteX3" fmla="*/ 0 w 12166919"/>
              <a:gd name="connsiteY3" fmla="*/ 4028423 h 40284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66919" h="4028422">
                <a:moveTo>
                  <a:pt x="0" y="0"/>
                </a:moveTo>
                <a:lnTo>
                  <a:pt x="12166919" y="0"/>
                </a:lnTo>
                <a:lnTo>
                  <a:pt x="12166919" y="4028423"/>
                </a:lnTo>
                <a:lnTo>
                  <a:pt x="0" y="4028423"/>
                </a:lnTo>
                <a:close/>
              </a:path>
            </a:pathLst>
          </a:custGeom>
          <a:solidFill>
            <a:schemeClr val="accent1"/>
          </a:solidFill>
          <a:ln w="69669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C47AB5-C0DE-A3B4-914A-3A5DC7FF4C4E}"/>
              </a:ext>
            </a:extLst>
          </p:cNvPr>
          <p:cNvSpPr txBox="1"/>
          <p:nvPr/>
        </p:nvSpPr>
        <p:spPr>
          <a:xfrm>
            <a:off x="1181099" y="59251"/>
            <a:ext cx="98298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36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Tableau</a:t>
            </a:r>
            <a:r>
              <a:rPr lang="en-IN" sz="3600" b="1" i="0" dirty="0">
                <a:solidFill>
                  <a:schemeClr val="bg1">
                    <a:lumMod val="9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Dashboard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35" y="764833"/>
            <a:ext cx="12050507" cy="6033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4833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: Shape 4">
            <a:extLst>
              <a:ext uri="{FF2B5EF4-FFF2-40B4-BE49-F238E27FC236}">
                <a16:creationId xmlns:a16="http://schemas.microsoft.com/office/drawing/2014/main" id="{043A8628-7D55-F02F-A242-F88C4D3845B5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custGeom>
            <a:avLst/>
            <a:gdLst>
              <a:gd name="connsiteX0" fmla="*/ 0 w 12166919"/>
              <a:gd name="connsiteY0" fmla="*/ 0 h 4047743"/>
              <a:gd name="connsiteX1" fmla="*/ 12166919 w 12166919"/>
              <a:gd name="connsiteY1" fmla="*/ 0 h 4047743"/>
              <a:gd name="connsiteX2" fmla="*/ 12166919 w 12166919"/>
              <a:gd name="connsiteY2" fmla="*/ 4047744 h 4047743"/>
              <a:gd name="connsiteX3" fmla="*/ 0 w 12166919"/>
              <a:gd name="connsiteY3" fmla="*/ 4047744 h 4047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66919" h="4047743">
                <a:moveTo>
                  <a:pt x="0" y="0"/>
                </a:moveTo>
                <a:lnTo>
                  <a:pt x="12166919" y="0"/>
                </a:lnTo>
                <a:lnTo>
                  <a:pt x="12166919" y="4047744"/>
                </a:lnTo>
                <a:lnTo>
                  <a:pt x="0" y="4047744"/>
                </a:lnTo>
                <a:close/>
              </a:path>
            </a:pathLst>
          </a:custGeom>
          <a:solidFill>
            <a:schemeClr val="accent1"/>
          </a:solidFill>
          <a:ln w="69669" cap="flat">
            <a:noFill/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BA158F3C-12C1-2018-339B-77F5D43D00ED}"/>
              </a:ext>
            </a:extLst>
          </p:cNvPr>
          <p:cNvSpPr/>
          <p:nvPr/>
        </p:nvSpPr>
        <p:spPr>
          <a:xfrm>
            <a:off x="2055629" y="1846797"/>
            <a:ext cx="8080743" cy="4286642"/>
          </a:xfrm>
          <a:custGeom>
            <a:avLst/>
            <a:gdLst>
              <a:gd name="connsiteX0" fmla="*/ 0 w 3467889"/>
              <a:gd name="connsiteY0" fmla="*/ 0 h 5528550"/>
              <a:gd name="connsiteX1" fmla="*/ 3467890 w 3467889"/>
              <a:gd name="connsiteY1" fmla="*/ 0 h 5528550"/>
              <a:gd name="connsiteX2" fmla="*/ 3467890 w 3467889"/>
              <a:gd name="connsiteY2" fmla="*/ 5528550 h 5528550"/>
              <a:gd name="connsiteX3" fmla="*/ 0 w 3467889"/>
              <a:gd name="connsiteY3" fmla="*/ 5528550 h 5528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67889" h="5528550">
                <a:moveTo>
                  <a:pt x="0" y="0"/>
                </a:moveTo>
                <a:lnTo>
                  <a:pt x="3467890" y="0"/>
                </a:lnTo>
                <a:lnTo>
                  <a:pt x="3467890" y="5528550"/>
                </a:lnTo>
                <a:lnTo>
                  <a:pt x="0" y="5528550"/>
                </a:lnTo>
                <a:close/>
              </a:path>
            </a:pathLst>
          </a:custGeom>
          <a:solidFill>
            <a:schemeClr val="accent2"/>
          </a:solidFill>
          <a:ln w="61164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B7E86AF-C43B-4ADF-AB1A-264A176DA560}"/>
              </a:ext>
            </a:extLst>
          </p:cNvPr>
          <p:cNvGrpSpPr/>
          <p:nvPr/>
        </p:nvGrpSpPr>
        <p:grpSpPr>
          <a:xfrm>
            <a:off x="2288645" y="363953"/>
            <a:ext cx="7917371" cy="1482844"/>
            <a:chOff x="2006601" y="-603758"/>
            <a:chExt cx="8469428" cy="3731465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BAD8093-4803-1A11-0FB7-A6F5BF2144F4}"/>
                </a:ext>
              </a:extLst>
            </p:cNvPr>
            <p:cNvSpPr txBox="1"/>
            <p:nvPr/>
          </p:nvSpPr>
          <p:spPr>
            <a:xfrm>
              <a:off x="2167393" y="-603758"/>
              <a:ext cx="7824081" cy="16264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IN" sz="3600" b="1" i="0" dirty="0">
                  <a:solidFill>
                    <a:schemeClr val="bg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Conclusion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15187AD-D0F9-4443-CA3F-4CBC8955972D}"/>
                </a:ext>
              </a:extLst>
            </p:cNvPr>
            <p:cNvSpPr txBox="1"/>
            <p:nvPr/>
          </p:nvSpPr>
          <p:spPr>
            <a:xfrm>
              <a:off x="2006601" y="2666042"/>
              <a:ext cx="8469428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 algn="ctr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endParaRPr lang="en-I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2689933" y="2506571"/>
            <a:ext cx="6096000" cy="3372077"/>
          </a:xfrm>
          <a:prstGeom prst="rect">
            <a:avLst/>
          </a:prstGeom>
        </p:spPr>
        <p:txBody>
          <a:bodyPr>
            <a:spAutoFit/>
          </a:bodyPr>
          <a:lstStyle/>
          <a:p>
            <a:pPr marL="171450" indent="-171450" hangingPunct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Arial"/>
              </a:rPr>
              <a:t>Weekdays are busier than weekends 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 payments.</a:t>
            </a:r>
          </a:p>
          <a:p>
            <a:pPr marL="171450" indent="-171450" hangingPunct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Arial"/>
              </a:rPr>
              <a:t>Credit card payments a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 correlated with higher review scores.</a:t>
            </a:r>
          </a:p>
          <a:p>
            <a:pPr marL="171450" indent="-171450" hangingPunct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Arial"/>
              </a:rPr>
              <a:t>Pet shop has an average shipping time of 11 days.</a:t>
            </a:r>
          </a:p>
          <a:p>
            <a:pPr marL="171450" indent="-171450" hangingPunct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Customers in Sao Paulo have a higher average order value and payment amount than customers in other cities.</a:t>
            </a:r>
          </a:p>
          <a:p>
            <a:pPr marL="171450" indent="-171450" hangingPunct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Arial"/>
              </a:rPr>
              <a:t>Longer shipping time can lead to l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ower review scores.</a:t>
            </a:r>
            <a:endParaRPr lang="en-US" dirty="0">
              <a:solidFill>
                <a:srgbClr val="00000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608831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6DE3E433-25E7-58A3-CF0B-A2BD20ECDF63}"/>
              </a:ext>
            </a:extLst>
          </p:cNvPr>
          <p:cNvSpPr/>
          <p:nvPr/>
        </p:nvSpPr>
        <p:spPr>
          <a:xfrm>
            <a:off x="2026947" y="2473925"/>
            <a:ext cx="8522883" cy="955075"/>
          </a:xfrm>
          <a:custGeom>
            <a:avLst/>
            <a:gdLst>
              <a:gd name="connsiteX0" fmla="*/ 0 w 8522883"/>
              <a:gd name="connsiteY0" fmla="*/ 0 h 955075"/>
              <a:gd name="connsiteX1" fmla="*/ 8522883 w 8522883"/>
              <a:gd name="connsiteY1" fmla="*/ 0 h 955075"/>
              <a:gd name="connsiteX2" fmla="*/ 8522883 w 8522883"/>
              <a:gd name="connsiteY2" fmla="*/ 955076 h 955075"/>
              <a:gd name="connsiteX3" fmla="*/ 0 w 8522883"/>
              <a:gd name="connsiteY3" fmla="*/ 955076 h 955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522883" h="955075">
                <a:moveTo>
                  <a:pt x="0" y="0"/>
                </a:moveTo>
                <a:lnTo>
                  <a:pt x="8522883" y="0"/>
                </a:lnTo>
                <a:lnTo>
                  <a:pt x="8522883" y="955076"/>
                </a:lnTo>
                <a:lnTo>
                  <a:pt x="0" y="955076"/>
                </a:lnTo>
                <a:close/>
              </a:path>
            </a:pathLst>
          </a:custGeom>
          <a:solidFill>
            <a:schemeClr val="accent2"/>
          </a:solidFill>
          <a:ln w="6116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Segoe"/>
                <a:cs typeface="Arial" panose="020B0604020202020204" pitchFamily="34" charset="0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2660563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F8D33D5E-3E44-4E70-DBDD-09929A05A39B}"/>
              </a:ext>
            </a:extLst>
          </p:cNvPr>
          <p:cNvGrpSpPr/>
          <p:nvPr/>
        </p:nvGrpSpPr>
        <p:grpSpPr>
          <a:xfrm>
            <a:off x="1" y="0"/>
            <a:ext cx="4038600" cy="6858001"/>
            <a:chOff x="0" y="0"/>
            <a:chExt cx="4649841" cy="6858001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CA0532A2-4B95-8C5E-3956-9C308938306D}"/>
                </a:ext>
              </a:extLst>
            </p:cNvPr>
            <p:cNvSpPr/>
            <p:nvPr/>
          </p:nvSpPr>
          <p:spPr>
            <a:xfrm>
              <a:off x="0" y="1"/>
              <a:ext cx="4649841" cy="6858000"/>
            </a:xfrm>
            <a:custGeom>
              <a:avLst/>
              <a:gdLst>
                <a:gd name="connsiteX0" fmla="*/ 0 w 4649841"/>
                <a:gd name="connsiteY0" fmla="*/ 0 h 6883421"/>
                <a:gd name="connsiteX1" fmla="*/ 4649842 w 4649841"/>
                <a:gd name="connsiteY1" fmla="*/ 0 h 6883421"/>
                <a:gd name="connsiteX2" fmla="*/ 4649842 w 4649841"/>
                <a:gd name="connsiteY2" fmla="*/ 6883422 h 6883421"/>
                <a:gd name="connsiteX3" fmla="*/ 0 w 4649841"/>
                <a:gd name="connsiteY3" fmla="*/ 6883422 h 6883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49841" h="6883421">
                  <a:moveTo>
                    <a:pt x="0" y="0"/>
                  </a:moveTo>
                  <a:lnTo>
                    <a:pt x="4649842" y="0"/>
                  </a:lnTo>
                  <a:lnTo>
                    <a:pt x="4649842" y="6883422"/>
                  </a:lnTo>
                  <a:lnTo>
                    <a:pt x="0" y="6883422"/>
                  </a:lnTo>
                  <a:close/>
                </a:path>
              </a:pathLst>
            </a:custGeom>
            <a:solidFill>
              <a:schemeClr val="accent1"/>
            </a:solidFill>
            <a:ln w="590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DB2F99E6-68BD-0A44-33C8-96695F1277B6}"/>
                </a:ext>
              </a:extLst>
            </p:cNvPr>
            <p:cNvSpPr/>
            <p:nvPr/>
          </p:nvSpPr>
          <p:spPr>
            <a:xfrm>
              <a:off x="0" y="0"/>
              <a:ext cx="4649841" cy="608943"/>
            </a:xfrm>
            <a:custGeom>
              <a:avLst/>
              <a:gdLst>
                <a:gd name="connsiteX0" fmla="*/ 0 w 4649841"/>
                <a:gd name="connsiteY0" fmla="*/ 0 h 608943"/>
                <a:gd name="connsiteX1" fmla="*/ 4649842 w 4649841"/>
                <a:gd name="connsiteY1" fmla="*/ 0 h 608943"/>
                <a:gd name="connsiteX2" fmla="*/ 4649842 w 4649841"/>
                <a:gd name="connsiteY2" fmla="*/ 608943 h 608943"/>
                <a:gd name="connsiteX3" fmla="*/ 0 w 4649841"/>
                <a:gd name="connsiteY3" fmla="*/ 608943 h 608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49841" h="608943">
                  <a:moveTo>
                    <a:pt x="0" y="0"/>
                  </a:moveTo>
                  <a:lnTo>
                    <a:pt x="4649842" y="0"/>
                  </a:lnTo>
                  <a:lnTo>
                    <a:pt x="4649842" y="608943"/>
                  </a:lnTo>
                  <a:lnTo>
                    <a:pt x="0" y="608943"/>
                  </a:lnTo>
                  <a:close/>
                </a:path>
              </a:pathLst>
            </a:custGeom>
            <a:solidFill>
              <a:schemeClr val="accent2"/>
            </a:solidFill>
            <a:ln w="590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946591A-5889-BC2F-A30B-6D12203573BD}"/>
              </a:ext>
            </a:extLst>
          </p:cNvPr>
          <p:cNvGrpSpPr/>
          <p:nvPr/>
        </p:nvGrpSpPr>
        <p:grpSpPr>
          <a:xfrm>
            <a:off x="5969000" y="1519280"/>
            <a:ext cx="5314950" cy="3981151"/>
            <a:chOff x="5734050" y="1899343"/>
            <a:chExt cx="4857750" cy="3981151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696E431-3A6E-38C8-1C2C-8976D62CED87}"/>
                </a:ext>
              </a:extLst>
            </p:cNvPr>
            <p:cNvSpPr txBox="1"/>
            <p:nvPr/>
          </p:nvSpPr>
          <p:spPr>
            <a:xfrm>
              <a:off x="5734050" y="1899343"/>
              <a:ext cx="4756150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sz="3600" b="1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       </a:t>
              </a:r>
              <a:r>
                <a:rPr lang="en-US" sz="3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Team</a:t>
              </a:r>
              <a:r>
                <a:rPr lang="en-US" sz="3600" b="1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 Members</a:t>
              </a:r>
              <a:endParaRPr lang="en-IN" sz="3600" b="1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3777B46-6587-8EF7-9AD4-861B09D5B295}"/>
                </a:ext>
              </a:extLst>
            </p:cNvPr>
            <p:cNvSpPr txBox="1"/>
            <p:nvPr/>
          </p:nvSpPr>
          <p:spPr>
            <a:xfrm>
              <a:off x="5734050" y="3086972"/>
              <a:ext cx="4857750" cy="27935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en-US" sz="2400" b="1" i="1" dirty="0">
                  <a:latin typeface="Segoe UI" panose="020B0502040204020203" pitchFamily="34" charset="0"/>
                  <a:cs typeface="Segoe UI" panose="020B0502040204020203" pitchFamily="34" charset="0"/>
                </a:rPr>
                <a:t> Vaishnavi Manusmare</a:t>
              </a: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en-US" sz="2400" b="1" i="1" dirty="0">
                  <a:latin typeface="Segoe UI" panose="020B0502040204020203" pitchFamily="34" charset="0"/>
                  <a:cs typeface="Segoe UI" panose="020B0502040204020203" pitchFamily="34" charset="0"/>
                </a:rPr>
                <a:t> Shruti Mishra </a:t>
              </a: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en-US" sz="2400" b="1" i="1" dirty="0">
                  <a:latin typeface="Segoe UI" panose="020B0502040204020203" pitchFamily="34" charset="0"/>
                  <a:cs typeface="Segoe UI" panose="020B0502040204020203" pitchFamily="34" charset="0"/>
                </a:rPr>
                <a:t> Sakshi More </a:t>
              </a: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en-US" sz="2400" b="1" i="1" dirty="0">
                  <a:latin typeface="Segoe UI" panose="020B0502040204020203" pitchFamily="34" charset="0"/>
                  <a:cs typeface="Segoe UI" panose="020B0502040204020203" pitchFamily="34" charset="0"/>
                </a:rPr>
                <a:t> Pranjal Yadav</a:t>
              </a: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en-US" sz="2400" b="1" i="1" dirty="0"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2400" b="1" i="1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Jeevana</a:t>
              </a:r>
              <a:r>
                <a:rPr lang="en-US" sz="2400" b="1" i="1" dirty="0">
                  <a:latin typeface="Segoe UI" panose="020B0502040204020203" pitchFamily="34" charset="0"/>
                  <a:cs typeface="Segoe UI" panose="020B0502040204020203" pitchFamily="34" charset="0"/>
                </a:rPr>
                <a:t> Bulla</a:t>
              </a:r>
              <a:endParaRPr lang="en-IN" sz="2400" b="1" i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pic>
        <p:nvPicPr>
          <p:cNvPr id="13" name="Picture 12" descr="A hand holding a shopping cart&#10;&#10;Description automatically generated">
            <a:extLst>
              <a:ext uri="{FF2B5EF4-FFF2-40B4-BE49-F238E27FC236}">
                <a16:creationId xmlns:a16="http://schemas.microsoft.com/office/drawing/2014/main" id="{14A64C03-3B80-710E-39D9-CB10B9FB3CB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20" r="16071"/>
          <a:stretch/>
        </p:blipFill>
        <p:spPr>
          <a:xfrm flipH="1">
            <a:off x="1238250" y="1181100"/>
            <a:ext cx="4242204" cy="5104744"/>
          </a:xfrm>
          <a:prstGeom prst="rect">
            <a:avLst/>
          </a:prstGeom>
        </p:spPr>
      </p:pic>
      <p:pic>
        <p:nvPicPr>
          <p:cNvPr id="3" name="Graphic 2" descr="Users">
            <a:extLst>
              <a:ext uri="{FF2B5EF4-FFF2-40B4-BE49-F238E27FC236}">
                <a16:creationId xmlns:a16="http://schemas.microsoft.com/office/drawing/2014/main" id="{AAB9BF38-11F7-9ECA-7D68-18D2390ECF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84777" y="1583469"/>
            <a:ext cx="622703" cy="646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6513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E7FA0F8-0B9C-70A8-F131-2C1558E34EFD}"/>
              </a:ext>
            </a:extLst>
          </p:cNvPr>
          <p:cNvSpPr/>
          <p:nvPr/>
        </p:nvSpPr>
        <p:spPr>
          <a:xfrm>
            <a:off x="0" y="0"/>
            <a:ext cx="4065973" cy="3442146"/>
          </a:xfrm>
          <a:custGeom>
            <a:avLst/>
            <a:gdLst>
              <a:gd name="connsiteX0" fmla="*/ 5290248 w 5290468"/>
              <a:gd name="connsiteY0" fmla="*/ -176 h 3417213"/>
              <a:gd name="connsiteX1" fmla="*/ 5290248 w 5290468"/>
              <a:gd name="connsiteY1" fmla="*/ 2013625 h 3417213"/>
              <a:gd name="connsiteX2" fmla="*/ 3886836 w 5290468"/>
              <a:gd name="connsiteY2" fmla="*/ 3417038 h 3417213"/>
              <a:gd name="connsiteX3" fmla="*/ -220 w 5290468"/>
              <a:gd name="connsiteY3" fmla="*/ 3417038 h 3417213"/>
              <a:gd name="connsiteX4" fmla="*/ -220 w 5290468"/>
              <a:gd name="connsiteY4" fmla="*/ -176 h 3417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90468" h="3417213">
                <a:moveTo>
                  <a:pt x="5290248" y="-176"/>
                </a:moveTo>
                <a:lnTo>
                  <a:pt x="5290248" y="2013625"/>
                </a:lnTo>
                <a:cubicBezTo>
                  <a:pt x="5290248" y="2788727"/>
                  <a:pt x="4661937" y="3417038"/>
                  <a:pt x="3886836" y="3417038"/>
                </a:cubicBezTo>
                <a:lnTo>
                  <a:pt x="-220" y="3417038"/>
                </a:lnTo>
                <a:lnTo>
                  <a:pt x="-220" y="-176"/>
                </a:lnTo>
                <a:close/>
              </a:path>
            </a:pathLst>
          </a:custGeom>
          <a:solidFill>
            <a:schemeClr val="accent1"/>
          </a:solidFill>
          <a:ln w="67896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FBB65153-594D-2AE6-D9CB-34A4BE4BE18A}"/>
              </a:ext>
            </a:extLst>
          </p:cNvPr>
          <p:cNvSpPr/>
          <p:nvPr/>
        </p:nvSpPr>
        <p:spPr>
          <a:xfrm>
            <a:off x="1812594" y="623964"/>
            <a:ext cx="2791890" cy="2791890"/>
          </a:xfrm>
          <a:custGeom>
            <a:avLst/>
            <a:gdLst>
              <a:gd name="connsiteX0" fmla="*/ 2791670 w 2791890"/>
              <a:gd name="connsiteY0" fmla="*/ 1397128 h 2791890"/>
              <a:gd name="connsiteX1" fmla="*/ 1394368 w 2791890"/>
              <a:gd name="connsiteY1" fmla="*/ 2791714 h 2791890"/>
              <a:gd name="connsiteX2" fmla="*/ -220 w 2791890"/>
              <a:gd name="connsiteY2" fmla="*/ 1394411 h 2791890"/>
              <a:gd name="connsiteX3" fmla="*/ 1396405 w 2791890"/>
              <a:gd name="connsiteY3" fmla="*/ -176 h 2791890"/>
              <a:gd name="connsiteX4" fmla="*/ 2791670 w 2791890"/>
              <a:gd name="connsiteY4" fmla="*/ 1397128 h 2791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91890" h="2791890">
                <a:moveTo>
                  <a:pt x="2791670" y="1397128"/>
                </a:moveTo>
                <a:cubicBezTo>
                  <a:pt x="2790924" y="2168088"/>
                  <a:pt x="2165327" y="2792461"/>
                  <a:pt x="1394368" y="2791714"/>
                </a:cubicBezTo>
                <a:cubicBezTo>
                  <a:pt x="623406" y="2790967"/>
                  <a:pt x="-968" y="2165373"/>
                  <a:pt x="-220" y="1394411"/>
                </a:cubicBezTo>
                <a:cubicBezTo>
                  <a:pt x="526" y="623722"/>
                  <a:pt x="625715" y="-583"/>
                  <a:pt x="1396405" y="-176"/>
                </a:cubicBezTo>
                <a:cubicBezTo>
                  <a:pt x="2167298" y="979"/>
                  <a:pt x="2791670" y="626234"/>
                  <a:pt x="2791670" y="1397128"/>
                </a:cubicBezTo>
                <a:close/>
              </a:path>
            </a:pathLst>
          </a:custGeom>
          <a:solidFill>
            <a:schemeClr val="accent2"/>
          </a:solidFill>
          <a:ln w="67896" cap="flat">
            <a:noFill/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3A35EAC-3F64-A4AC-7BFB-4C7FF91E30EF}"/>
              </a:ext>
            </a:extLst>
          </p:cNvPr>
          <p:cNvSpPr txBox="1"/>
          <p:nvPr/>
        </p:nvSpPr>
        <p:spPr>
          <a:xfrm>
            <a:off x="4828889" y="300798"/>
            <a:ext cx="586840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latin typeface="Segoe UI" panose="020B0502040204020203" pitchFamily="34" charset="0"/>
                <a:cs typeface="Segoe UI" panose="020B0502040204020203" pitchFamily="34" charset="0"/>
              </a:rPr>
              <a:t>Index</a:t>
            </a:r>
            <a:endParaRPr lang="en-US" sz="3600" b="1" i="0" dirty="0"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736E197-E7FF-8B96-6496-8E12B2EF2757}"/>
              </a:ext>
            </a:extLst>
          </p:cNvPr>
          <p:cNvSpPr txBox="1"/>
          <p:nvPr/>
        </p:nvSpPr>
        <p:spPr>
          <a:xfrm>
            <a:off x="4604483" y="879491"/>
            <a:ext cx="7082485" cy="55846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000" dirty="0">
                <a:cs typeface="Segoe UI" panose="020B0502040204020203" pitchFamily="34" charset="0"/>
              </a:rPr>
              <a:t>Introduction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000" b="0" i="0" dirty="0">
                <a:effectLst/>
                <a:highlight>
                  <a:srgbClr val="FFFFFF"/>
                </a:highlight>
              </a:rPr>
              <a:t>KPI -1 : Weekday Vs Weekend payment Statistics.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000" b="0" i="0" dirty="0">
                <a:effectLst/>
                <a:highlight>
                  <a:srgbClr val="FFFFFF"/>
                </a:highlight>
              </a:rPr>
              <a:t> KPI -2 : No. of Orders by review score 5 and payment type credit card.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000" b="0" i="0" dirty="0">
                <a:effectLst/>
                <a:highlight>
                  <a:srgbClr val="FFFFFF"/>
                </a:highlight>
              </a:rPr>
              <a:t> KPI -3 : Avg no .of days taken for order delivery for pet shop.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000" b="0" i="0" dirty="0">
                <a:effectLst/>
                <a:highlight>
                  <a:srgbClr val="FFFFFF"/>
                </a:highlight>
              </a:rPr>
              <a:t> KPI -4 : Avg Price and Avg Payments for Sao Paulo city.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000" b="0" i="0" dirty="0">
                <a:effectLst/>
                <a:highlight>
                  <a:srgbClr val="FFFFFF"/>
                </a:highlight>
              </a:rPr>
              <a:t> KPI -5 : Average Shipping days Vs Review score.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000" dirty="0">
                <a:cs typeface="Segoe UI" panose="020B0502040204020203" pitchFamily="34" charset="0"/>
              </a:rPr>
              <a:t>Implementation of KPI’s using </a:t>
            </a:r>
            <a:r>
              <a:rPr lang="en-US" sz="2000" dirty="0" err="1">
                <a:cs typeface="Segoe UI" panose="020B0502040204020203" pitchFamily="34" charset="0"/>
              </a:rPr>
              <a:t>Ms</a:t>
            </a:r>
            <a:r>
              <a:rPr lang="en-US" sz="2000" dirty="0">
                <a:cs typeface="Segoe UI" panose="020B0502040204020203" pitchFamily="34" charset="0"/>
              </a:rPr>
              <a:t> excel.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000" dirty="0">
                <a:cs typeface="Segoe UI" panose="020B0502040204020203" pitchFamily="34" charset="0"/>
              </a:rPr>
              <a:t>Implementation of KPI’s using MYSQL.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000" dirty="0">
                <a:cs typeface="Segoe UI" panose="020B0502040204020203" pitchFamily="34" charset="0"/>
              </a:rPr>
              <a:t>Implementation of  KPI’s using  Power Bi.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000" dirty="0">
                <a:cs typeface="Segoe UI" panose="020B0502040204020203" pitchFamily="34" charset="0"/>
              </a:rPr>
              <a:t>Implementation of  KPI’s using  Tableau.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000" dirty="0">
                <a:cs typeface="Segoe UI" panose="020B0502040204020203" pitchFamily="34" charset="0"/>
              </a:rPr>
              <a:t>Conclusion.</a:t>
            </a:r>
          </a:p>
        </p:txBody>
      </p:sp>
      <p:pic>
        <p:nvPicPr>
          <p:cNvPr id="16" name="Picture 15" descr="A person wearing virtual reality goggles&#10;&#10;Description automatically generated">
            <a:extLst>
              <a:ext uri="{FF2B5EF4-FFF2-40B4-BE49-F238E27FC236}">
                <a16:creationId xmlns:a16="http://schemas.microsoft.com/office/drawing/2014/main" id="{3766A077-A719-7AE3-702F-2060F7C11E8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17" t="9477" r="15466" b="5147"/>
          <a:stretch>
            <a:fillRect/>
          </a:stretch>
        </p:blipFill>
        <p:spPr>
          <a:xfrm>
            <a:off x="1959560" y="770930"/>
            <a:ext cx="2497957" cy="2497957"/>
          </a:xfrm>
          <a:custGeom>
            <a:avLst/>
            <a:gdLst>
              <a:gd name="connsiteX0" fmla="*/ 1249588 w 2497957"/>
              <a:gd name="connsiteY0" fmla="*/ 1 h 2497957"/>
              <a:gd name="connsiteX1" fmla="*/ 2497957 w 2497957"/>
              <a:gd name="connsiteY1" fmla="*/ 1250195 h 2497957"/>
              <a:gd name="connsiteX2" fmla="*/ 1247765 w 2497957"/>
              <a:gd name="connsiteY2" fmla="*/ 2497957 h 2497957"/>
              <a:gd name="connsiteX3" fmla="*/ 1 w 2497957"/>
              <a:gd name="connsiteY3" fmla="*/ 1247764 h 2497957"/>
              <a:gd name="connsiteX4" fmla="*/ 1249588 w 2497957"/>
              <a:gd name="connsiteY4" fmla="*/ 1 h 2497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97957" h="2497957">
                <a:moveTo>
                  <a:pt x="1249588" y="1"/>
                </a:moveTo>
                <a:cubicBezTo>
                  <a:pt x="1939320" y="1034"/>
                  <a:pt x="2497957" y="560461"/>
                  <a:pt x="2497957" y="1250195"/>
                </a:cubicBezTo>
                <a:cubicBezTo>
                  <a:pt x="2497290" y="1939987"/>
                  <a:pt x="1937557" y="2498625"/>
                  <a:pt x="1247765" y="2497957"/>
                </a:cubicBezTo>
                <a:cubicBezTo>
                  <a:pt x="557971" y="2497288"/>
                  <a:pt x="-668" y="1937558"/>
                  <a:pt x="1" y="1247764"/>
                </a:cubicBezTo>
                <a:cubicBezTo>
                  <a:pt x="669" y="558214"/>
                  <a:pt x="560037" y="-364"/>
                  <a:pt x="1249588" y="1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4705491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raphic 4">
            <a:extLst>
              <a:ext uri="{FF2B5EF4-FFF2-40B4-BE49-F238E27FC236}">
                <a16:creationId xmlns:a16="http://schemas.microsoft.com/office/drawing/2014/main" id="{D181A77D-F2CF-D94B-5E0F-DC38136ECC83}"/>
              </a:ext>
            </a:extLst>
          </p:cNvPr>
          <p:cNvSpPr/>
          <p:nvPr/>
        </p:nvSpPr>
        <p:spPr>
          <a:xfrm>
            <a:off x="-1" y="0"/>
            <a:ext cx="4021583" cy="6857999"/>
          </a:xfrm>
          <a:custGeom>
            <a:avLst/>
            <a:gdLst>
              <a:gd name="connsiteX0" fmla="*/ 0 w 2408149"/>
              <a:gd name="connsiteY0" fmla="*/ 0 h 3155221"/>
              <a:gd name="connsiteX1" fmla="*/ 2408150 w 2408149"/>
              <a:gd name="connsiteY1" fmla="*/ 0 h 3155221"/>
              <a:gd name="connsiteX2" fmla="*/ 2408150 w 2408149"/>
              <a:gd name="connsiteY2" fmla="*/ 3155222 h 3155221"/>
              <a:gd name="connsiteX3" fmla="*/ 0 w 2408149"/>
              <a:gd name="connsiteY3" fmla="*/ 3155222 h 3155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8149" h="3155221">
                <a:moveTo>
                  <a:pt x="0" y="0"/>
                </a:moveTo>
                <a:lnTo>
                  <a:pt x="2408150" y="0"/>
                </a:lnTo>
                <a:lnTo>
                  <a:pt x="2408150" y="3155222"/>
                </a:lnTo>
                <a:lnTo>
                  <a:pt x="0" y="3155222"/>
                </a:lnTo>
                <a:close/>
              </a:path>
            </a:pathLst>
          </a:custGeom>
          <a:solidFill>
            <a:schemeClr val="accent2"/>
          </a:solidFill>
          <a:ln w="61546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00BC93-AC3F-AC3A-D521-9E121B4A1A34}"/>
              </a:ext>
            </a:extLst>
          </p:cNvPr>
          <p:cNvSpPr txBox="1"/>
          <p:nvPr/>
        </p:nvSpPr>
        <p:spPr>
          <a:xfrm>
            <a:off x="6337827" y="428984"/>
            <a:ext cx="33909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3600" b="1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Introduction</a:t>
            </a:r>
            <a:endParaRPr lang="en-IN" sz="36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D34D4D-E10C-A00A-0973-DA26554FADC6}"/>
              </a:ext>
            </a:extLst>
          </p:cNvPr>
          <p:cNvSpPr txBox="1"/>
          <p:nvPr/>
        </p:nvSpPr>
        <p:spPr>
          <a:xfrm>
            <a:off x="4583512" y="1075315"/>
            <a:ext cx="7072869" cy="51208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000" dirty="0"/>
              <a:t>In the rapidly evolving world of e-commerce, businesses need to leverage data analytics to remain competitive.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000" dirty="0"/>
              <a:t>Olist, a Brazilian-based company, provides a platform for small and medium-sized retailers to sell their products on major e-commerce marketplaces.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000" dirty="0"/>
              <a:t> This allows sellers to expand their reach without having to manage individual marketplace accounts.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000" dirty="0"/>
              <a:t> Analyzing the data generated from these transactions can provide critical insights into various aspects of the business, from sales performance to customer behavior and operational efficiency.</a:t>
            </a:r>
            <a:endParaRPr lang="en-IN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8A3F2F-DB33-F353-4ED3-DE9825B8C6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7" y="143634"/>
            <a:ext cx="3806346" cy="2217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4297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5A59FB2D-1BD8-77D3-9A73-F7753234CBD6}"/>
              </a:ext>
            </a:extLst>
          </p:cNvPr>
          <p:cNvSpPr/>
          <p:nvPr/>
        </p:nvSpPr>
        <p:spPr>
          <a:xfrm>
            <a:off x="6096000" y="1690576"/>
            <a:ext cx="6096000" cy="5007891"/>
          </a:xfrm>
          <a:custGeom>
            <a:avLst/>
            <a:gdLst>
              <a:gd name="connsiteX0" fmla="*/ 0 w 5966000"/>
              <a:gd name="connsiteY0" fmla="*/ 0 h 4564870"/>
              <a:gd name="connsiteX1" fmla="*/ 5966001 w 5966000"/>
              <a:gd name="connsiteY1" fmla="*/ 0 h 4564870"/>
              <a:gd name="connsiteX2" fmla="*/ 5966001 w 5966000"/>
              <a:gd name="connsiteY2" fmla="*/ 4564871 h 4564870"/>
              <a:gd name="connsiteX3" fmla="*/ 0 w 5966000"/>
              <a:gd name="connsiteY3" fmla="*/ 4564871 h 4564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66000" h="4564870">
                <a:moveTo>
                  <a:pt x="0" y="0"/>
                </a:moveTo>
                <a:lnTo>
                  <a:pt x="5966001" y="0"/>
                </a:lnTo>
                <a:lnTo>
                  <a:pt x="5966001" y="4564871"/>
                </a:lnTo>
                <a:lnTo>
                  <a:pt x="0" y="4564871"/>
                </a:lnTo>
                <a:close/>
              </a:path>
            </a:pathLst>
          </a:custGeom>
          <a:solidFill>
            <a:schemeClr val="accent2"/>
          </a:solidFill>
          <a:ln w="73446" cap="flat">
            <a:noFill/>
            <a:prstDash val="solid"/>
            <a:miter/>
          </a:ln>
        </p:spPr>
        <p:txBody>
          <a:bodyPr rtlCol="0" anchor="ctr"/>
          <a:lstStyle/>
          <a:p>
            <a:pPr algn="r"/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3CC3444-0BC0-39F4-DE7F-FE5AB1E187AB}"/>
              </a:ext>
            </a:extLst>
          </p:cNvPr>
          <p:cNvSpPr txBox="1"/>
          <p:nvPr/>
        </p:nvSpPr>
        <p:spPr>
          <a:xfrm>
            <a:off x="266288" y="362896"/>
            <a:ext cx="5546683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cs typeface="Segoe UI" panose="020B0502040204020203" pitchFamily="34" charset="0"/>
              </a:rPr>
              <a:t>K</a:t>
            </a:r>
            <a:r>
              <a:rPr lang="en-IN" sz="3200" b="1" dirty="0">
                <a:cs typeface="Segoe UI" panose="020B0502040204020203" pitchFamily="34" charset="0"/>
              </a:rPr>
              <a:t>PI – 1 </a:t>
            </a:r>
            <a:r>
              <a:rPr lang="en-US" sz="3200" b="1" i="0" dirty="0">
                <a:effectLst/>
                <a:highlight>
                  <a:srgbClr val="FFFFFF"/>
                </a:highlight>
              </a:rPr>
              <a:t>Weekday Vs Weekend payment Statistics. </a:t>
            </a:r>
          </a:p>
          <a:p>
            <a:endParaRPr lang="en-IN" sz="3600" b="1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8768DB6E-F00E-AAB6-73B6-725C870CF80F}"/>
              </a:ext>
            </a:extLst>
          </p:cNvPr>
          <p:cNvSpPr/>
          <p:nvPr/>
        </p:nvSpPr>
        <p:spPr>
          <a:xfrm>
            <a:off x="136291" y="1690576"/>
            <a:ext cx="5854701" cy="5007892"/>
          </a:xfrm>
          <a:custGeom>
            <a:avLst/>
            <a:gdLst>
              <a:gd name="connsiteX0" fmla="*/ 0 w 5966000"/>
              <a:gd name="connsiteY0" fmla="*/ 0 h 4564870"/>
              <a:gd name="connsiteX1" fmla="*/ 5966001 w 5966000"/>
              <a:gd name="connsiteY1" fmla="*/ 0 h 4564870"/>
              <a:gd name="connsiteX2" fmla="*/ 5966001 w 5966000"/>
              <a:gd name="connsiteY2" fmla="*/ 4564871 h 4564870"/>
              <a:gd name="connsiteX3" fmla="*/ 0 w 5966000"/>
              <a:gd name="connsiteY3" fmla="*/ 4564871 h 4564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66000" h="4564870">
                <a:moveTo>
                  <a:pt x="0" y="0"/>
                </a:moveTo>
                <a:lnTo>
                  <a:pt x="5966001" y="0"/>
                </a:lnTo>
                <a:lnTo>
                  <a:pt x="5966001" y="4564871"/>
                </a:lnTo>
                <a:lnTo>
                  <a:pt x="0" y="4564871"/>
                </a:lnTo>
                <a:close/>
              </a:path>
            </a:pathLst>
          </a:custGeom>
          <a:solidFill>
            <a:schemeClr val="accent1"/>
          </a:solidFill>
          <a:ln w="73446" cap="flat">
            <a:noFill/>
            <a:prstDash val="solid"/>
            <a:miter/>
          </a:ln>
        </p:spPr>
        <p:txBody>
          <a:bodyPr rtlCol="0" anchor="ctr" anchorCtr="1"/>
          <a:lstStyle/>
          <a:p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Insights :</a:t>
            </a:r>
            <a:endParaRPr lang="en-IN" dirty="0">
              <a:solidFill>
                <a:schemeClr val="accent4">
                  <a:lumMod val="75000"/>
                </a:schemeClr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Total Payments : $16.456 Million </a:t>
            </a:r>
            <a:endParaRPr lang="en-IN" dirty="0">
              <a:solidFill>
                <a:schemeClr val="bg1"/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Weekday Payments : $12.686 Million (77%)</a:t>
            </a:r>
            <a:endParaRPr lang="en-IN" dirty="0">
              <a:solidFill>
                <a:schemeClr val="bg1"/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Weekend Payments : $3.77 Million (23%)</a:t>
            </a:r>
            <a:endParaRPr lang="en-IN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Recommendations :</a:t>
            </a:r>
            <a:endParaRPr lang="en-IN" dirty="0">
              <a:solidFill>
                <a:schemeClr val="accent4">
                  <a:lumMod val="75000"/>
                </a:schemeClr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Weekends : Plan Promotional activities ( like Social media advertising , Paid advertising , Rewards and Loyalty Programs , etc. ) to boost revenue.</a:t>
            </a:r>
            <a:endParaRPr lang="en-IN" dirty="0">
              <a:solidFill>
                <a:schemeClr val="bg1"/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Weekdays :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ensure you’re never out of stock. With these tactics, you can be sure your store’s product assortment will help you win more sales</a:t>
            </a:r>
            <a:r>
              <a:rPr lang="en-US" dirty="0"/>
              <a:t>.</a:t>
            </a:r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ED70204-B9E8-2946-A521-04F78A705B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6016" y="941394"/>
            <a:ext cx="5722720" cy="422603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246055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5A59FB2D-1BD8-77D3-9A73-F7753234CBD6}"/>
              </a:ext>
            </a:extLst>
          </p:cNvPr>
          <p:cNvSpPr/>
          <p:nvPr/>
        </p:nvSpPr>
        <p:spPr>
          <a:xfrm>
            <a:off x="6649375" y="1743739"/>
            <a:ext cx="5397623" cy="4774289"/>
          </a:xfrm>
          <a:custGeom>
            <a:avLst/>
            <a:gdLst>
              <a:gd name="connsiteX0" fmla="*/ 0 w 5966000"/>
              <a:gd name="connsiteY0" fmla="*/ 0 h 4564870"/>
              <a:gd name="connsiteX1" fmla="*/ 5966001 w 5966000"/>
              <a:gd name="connsiteY1" fmla="*/ 0 h 4564870"/>
              <a:gd name="connsiteX2" fmla="*/ 5966001 w 5966000"/>
              <a:gd name="connsiteY2" fmla="*/ 4564871 h 4564870"/>
              <a:gd name="connsiteX3" fmla="*/ 0 w 5966000"/>
              <a:gd name="connsiteY3" fmla="*/ 4564871 h 4564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66000" h="4564870">
                <a:moveTo>
                  <a:pt x="0" y="0"/>
                </a:moveTo>
                <a:lnTo>
                  <a:pt x="5966001" y="0"/>
                </a:lnTo>
                <a:lnTo>
                  <a:pt x="5966001" y="4564871"/>
                </a:lnTo>
                <a:lnTo>
                  <a:pt x="0" y="4564871"/>
                </a:lnTo>
                <a:close/>
              </a:path>
            </a:pathLst>
          </a:custGeom>
          <a:solidFill>
            <a:schemeClr val="accent2"/>
          </a:solidFill>
          <a:ln w="73446" cap="flat">
            <a:noFill/>
            <a:prstDash val="solid"/>
            <a:miter/>
          </a:ln>
        </p:spPr>
        <p:txBody>
          <a:bodyPr rtlCol="0" anchor="ctr"/>
          <a:lstStyle/>
          <a:p>
            <a:pPr algn="r"/>
            <a:endParaRPr lang="en-IN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3CC3444-0BC0-39F4-DE7F-FE5AB1E187AB}"/>
              </a:ext>
            </a:extLst>
          </p:cNvPr>
          <p:cNvSpPr txBox="1"/>
          <p:nvPr/>
        </p:nvSpPr>
        <p:spPr>
          <a:xfrm>
            <a:off x="212399" y="125786"/>
            <a:ext cx="6299390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cs typeface="Segoe UI" panose="020B0502040204020203" pitchFamily="34" charset="0"/>
              </a:rPr>
              <a:t>K</a:t>
            </a:r>
            <a:r>
              <a:rPr lang="en-IN" sz="3200" b="1" dirty="0">
                <a:cs typeface="Segoe UI" panose="020B0502040204020203" pitchFamily="34" charset="0"/>
              </a:rPr>
              <a:t>PI – 2 </a:t>
            </a:r>
            <a:r>
              <a:rPr lang="en-US" sz="3200" b="1" i="0" dirty="0">
                <a:effectLst/>
                <a:highlight>
                  <a:srgbClr val="FFFFFF"/>
                </a:highlight>
              </a:rPr>
              <a:t>No. of Orders by review score 5 and payment type credit card. </a:t>
            </a:r>
            <a:endParaRPr lang="en-IN" sz="3200" b="1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8768DB6E-F00E-AAB6-73B6-725C870CF80F}"/>
              </a:ext>
            </a:extLst>
          </p:cNvPr>
          <p:cNvSpPr/>
          <p:nvPr/>
        </p:nvSpPr>
        <p:spPr>
          <a:xfrm>
            <a:off x="145002" y="1743740"/>
            <a:ext cx="6380120" cy="4774289"/>
          </a:xfrm>
          <a:custGeom>
            <a:avLst/>
            <a:gdLst>
              <a:gd name="connsiteX0" fmla="*/ 0 w 5966000"/>
              <a:gd name="connsiteY0" fmla="*/ 0 h 4564870"/>
              <a:gd name="connsiteX1" fmla="*/ 5966001 w 5966000"/>
              <a:gd name="connsiteY1" fmla="*/ 0 h 4564870"/>
              <a:gd name="connsiteX2" fmla="*/ 5966001 w 5966000"/>
              <a:gd name="connsiteY2" fmla="*/ 4564871 h 4564870"/>
              <a:gd name="connsiteX3" fmla="*/ 0 w 5966000"/>
              <a:gd name="connsiteY3" fmla="*/ 4564871 h 4564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66000" h="4564870">
                <a:moveTo>
                  <a:pt x="0" y="0"/>
                </a:moveTo>
                <a:lnTo>
                  <a:pt x="5966001" y="0"/>
                </a:lnTo>
                <a:lnTo>
                  <a:pt x="5966001" y="4564871"/>
                </a:lnTo>
                <a:lnTo>
                  <a:pt x="0" y="4564871"/>
                </a:lnTo>
                <a:close/>
              </a:path>
            </a:pathLst>
          </a:custGeom>
          <a:solidFill>
            <a:schemeClr val="accent1"/>
          </a:solidFill>
          <a:ln w="73446" cap="flat">
            <a:noFill/>
            <a:prstDash val="solid"/>
            <a:miter/>
          </a:ln>
        </p:spPr>
        <p:txBody>
          <a:bodyPr rtlCol="0" anchor="ctr" anchorCtr="1"/>
          <a:lstStyle/>
          <a:p>
            <a:r>
              <a:rPr lang="en-US" sz="1600" b="1" dirty="0">
                <a:solidFill>
                  <a:schemeClr val="accent4">
                    <a:lumMod val="75000"/>
                  </a:schemeClr>
                </a:solidFill>
              </a:rPr>
              <a:t>Insights :</a:t>
            </a:r>
            <a:endParaRPr lang="en-IN" sz="1600" dirty="0">
              <a:solidFill>
                <a:schemeClr val="accent4">
                  <a:lumMod val="75000"/>
                </a:schemeClr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chemeClr val="bg1"/>
                </a:solidFill>
              </a:rPr>
              <a:t>Number of credit card orders with review score 5 </a:t>
            </a:r>
            <a:r>
              <a:rPr lang="en-US" sz="1600" b="1" dirty="0">
                <a:solidFill>
                  <a:schemeClr val="bg1"/>
                </a:solidFill>
              </a:rPr>
              <a:t>: </a:t>
            </a:r>
            <a:r>
              <a:rPr lang="en-US" sz="1600" dirty="0">
                <a:solidFill>
                  <a:schemeClr val="bg1"/>
                </a:solidFill>
              </a:rPr>
              <a:t>44 K (57.83%)</a:t>
            </a:r>
            <a:endParaRPr lang="en-IN" sz="1600" dirty="0">
              <a:solidFill>
                <a:schemeClr val="bg1"/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chemeClr val="bg1"/>
                </a:solidFill>
              </a:rPr>
              <a:t>For review score 5, credit cards are the most preferred payment method.</a:t>
            </a:r>
          </a:p>
          <a:p>
            <a:r>
              <a:rPr lang="en-US" sz="1600" b="1" dirty="0">
                <a:solidFill>
                  <a:schemeClr val="accent4">
                    <a:lumMod val="75000"/>
                  </a:schemeClr>
                </a:solidFill>
              </a:rPr>
              <a:t>Recommendations :</a:t>
            </a:r>
            <a:endParaRPr lang="en-IN" sz="1600" dirty="0">
              <a:solidFill>
                <a:schemeClr val="accent4">
                  <a:lumMod val="75000"/>
                </a:schemeClr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chemeClr val="bg1"/>
                </a:solidFill>
              </a:rPr>
              <a:t>Analyse the feedback and identify the root causes of the customer's dissatisfaction. Was it a product defect, shipping issue, customer service problem, or something else?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chemeClr val="bg1"/>
                </a:solidFill>
              </a:rPr>
              <a:t>Implement corrective actions internally to prevent similar issues from recurring in the future.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Use negative feedback as an opportunity for learning and improvement. Analyze trends in negative reviews to identify common issues and implement systematic changes.</a:t>
            </a:r>
            <a:endParaRPr lang="en-IN" sz="1600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F4462E-F952-7DD2-EB7E-C3515F1A86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0295" y="941394"/>
            <a:ext cx="5069150" cy="392356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098898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5A59FB2D-1BD8-77D3-9A73-F7753234CBD6}"/>
              </a:ext>
            </a:extLst>
          </p:cNvPr>
          <p:cNvSpPr/>
          <p:nvPr/>
        </p:nvSpPr>
        <p:spPr>
          <a:xfrm>
            <a:off x="6541364" y="1587725"/>
            <a:ext cx="5532267" cy="4696117"/>
          </a:xfrm>
          <a:custGeom>
            <a:avLst/>
            <a:gdLst>
              <a:gd name="connsiteX0" fmla="*/ 0 w 5966000"/>
              <a:gd name="connsiteY0" fmla="*/ 0 h 4564870"/>
              <a:gd name="connsiteX1" fmla="*/ 5966001 w 5966000"/>
              <a:gd name="connsiteY1" fmla="*/ 0 h 4564870"/>
              <a:gd name="connsiteX2" fmla="*/ 5966001 w 5966000"/>
              <a:gd name="connsiteY2" fmla="*/ 4564871 h 4564870"/>
              <a:gd name="connsiteX3" fmla="*/ 0 w 5966000"/>
              <a:gd name="connsiteY3" fmla="*/ 4564871 h 4564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66000" h="4564870">
                <a:moveTo>
                  <a:pt x="0" y="0"/>
                </a:moveTo>
                <a:lnTo>
                  <a:pt x="5966001" y="0"/>
                </a:lnTo>
                <a:lnTo>
                  <a:pt x="5966001" y="4564871"/>
                </a:lnTo>
                <a:lnTo>
                  <a:pt x="0" y="4564871"/>
                </a:lnTo>
                <a:close/>
              </a:path>
            </a:pathLst>
          </a:custGeom>
          <a:solidFill>
            <a:schemeClr val="accent2"/>
          </a:solidFill>
          <a:ln w="73446" cap="flat">
            <a:noFill/>
            <a:prstDash val="solid"/>
            <a:miter/>
          </a:ln>
        </p:spPr>
        <p:txBody>
          <a:bodyPr rtlCol="0" anchor="ctr"/>
          <a:lstStyle/>
          <a:p>
            <a:pPr algn="r"/>
            <a:endParaRPr lang="en-IN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3CC3444-0BC0-39F4-DE7F-FE5AB1E187AB}"/>
              </a:ext>
            </a:extLst>
          </p:cNvPr>
          <p:cNvSpPr txBox="1"/>
          <p:nvPr/>
        </p:nvSpPr>
        <p:spPr>
          <a:xfrm>
            <a:off x="118369" y="402785"/>
            <a:ext cx="5725723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cs typeface="Segoe UI" panose="020B0502040204020203" pitchFamily="34" charset="0"/>
              </a:rPr>
              <a:t>K</a:t>
            </a:r>
            <a:r>
              <a:rPr lang="en-IN" sz="3200" b="1" dirty="0">
                <a:cs typeface="Segoe UI" panose="020B0502040204020203" pitchFamily="34" charset="0"/>
              </a:rPr>
              <a:t>PI – 3 </a:t>
            </a:r>
            <a:r>
              <a:rPr lang="en-US" sz="3200" b="1" i="0" dirty="0">
                <a:effectLst/>
                <a:highlight>
                  <a:srgbClr val="FFFFFF"/>
                </a:highlight>
              </a:rPr>
              <a:t>Avg no .of days taken for order delivery for pet shop. </a:t>
            </a:r>
            <a:endParaRPr lang="en-IN" sz="3200" b="1" i="0" dirty="0">
              <a:solidFill>
                <a:schemeClr val="tx1">
                  <a:lumMod val="75000"/>
                  <a:lumOff val="25000"/>
                </a:schemeClr>
              </a:solidFill>
              <a:effectLst/>
              <a:cs typeface="Segoe UI" panose="020B0502040204020203" pitchFamily="34" charset="0"/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8768DB6E-F00E-AAB6-73B6-725C870CF80F}"/>
              </a:ext>
            </a:extLst>
          </p:cNvPr>
          <p:cNvSpPr/>
          <p:nvPr/>
        </p:nvSpPr>
        <p:spPr>
          <a:xfrm>
            <a:off x="118369" y="1587725"/>
            <a:ext cx="6293064" cy="4696117"/>
          </a:xfrm>
          <a:custGeom>
            <a:avLst/>
            <a:gdLst>
              <a:gd name="connsiteX0" fmla="*/ 0 w 5966000"/>
              <a:gd name="connsiteY0" fmla="*/ 0 h 4564870"/>
              <a:gd name="connsiteX1" fmla="*/ 5966001 w 5966000"/>
              <a:gd name="connsiteY1" fmla="*/ 0 h 4564870"/>
              <a:gd name="connsiteX2" fmla="*/ 5966001 w 5966000"/>
              <a:gd name="connsiteY2" fmla="*/ 4564871 h 4564870"/>
              <a:gd name="connsiteX3" fmla="*/ 0 w 5966000"/>
              <a:gd name="connsiteY3" fmla="*/ 4564871 h 4564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66000" h="4564870">
                <a:moveTo>
                  <a:pt x="0" y="0"/>
                </a:moveTo>
                <a:lnTo>
                  <a:pt x="5966001" y="0"/>
                </a:lnTo>
                <a:lnTo>
                  <a:pt x="5966001" y="4564871"/>
                </a:lnTo>
                <a:lnTo>
                  <a:pt x="0" y="4564871"/>
                </a:lnTo>
                <a:close/>
              </a:path>
            </a:pathLst>
          </a:custGeom>
          <a:solidFill>
            <a:schemeClr val="accent1"/>
          </a:solidFill>
          <a:ln w="73446" cap="flat">
            <a:noFill/>
            <a:prstDash val="solid"/>
            <a:miter/>
          </a:ln>
        </p:spPr>
        <p:txBody>
          <a:bodyPr rtlCol="0" anchor="ctr" anchorCtr="1"/>
          <a:lstStyle/>
          <a:p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Insights : </a:t>
            </a:r>
            <a:br>
              <a:rPr lang="en-US" b="1" dirty="0">
                <a:solidFill>
                  <a:schemeClr val="accent4">
                    <a:lumMod val="75000"/>
                  </a:schemeClr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•</a:t>
            </a:r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    </a:t>
            </a:r>
            <a:r>
              <a:rPr lang="en-US" dirty="0">
                <a:solidFill>
                  <a:schemeClr val="bg1"/>
                </a:solidFill>
              </a:rPr>
              <a:t>Pet shop had 11.31 Average of Shipping Days.</a:t>
            </a:r>
            <a:endParaRPr lang="en-IN" dirty="0">
              <a:solidFill>
                <a:schemeClr val="accent4">
                  <a:lumMod val="75000"/>
                </a:schemeClr>
              </a:solidFill>
            </a:endParaRPr>
          </a:p>
          <a:p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Recommendations :</a:t>
            </a:r>
            <a:endParaRPr lang="en-IN" dirty="0">
              <a:solidFill>
                <a:schemeClr val="accent4">
                  <a:lumMod val="75000"/>
                </a:schemeClr>
              </a:solidFill>
            </a:endParaRPr>
          </a:p>
          <a:p>
            <a:pPr marL="342900" lvl="0" indent="-342900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n-US" sz="18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Ensure adequate stock levels for popular items to minimize delays caused by backorders or stockouts.</a:t>
            </a:r>
            <a:endParaRPr lang="en-IN" sz="18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marL="342900" lvl="0" indent="-342900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n-US" sz="18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Evaluate shipping carriers based on their reliability, delivery times, and customer service reputation.</a:t>
            </a:r>
            <a:endParaRPr lang="en-IN" sz="18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marL="342900" lvl="0" indent="-342900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n-US" sz="18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Standardize packaging processes to minimize time spent on packing orders.</a:t>
            </a:r>
            <a:endParaRPr lang="en-IN" sz="18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1000"/>
              </a:spcAft>
              <a:buFont typeface="Symbol" panose="05050102010706020507" pitchFamily="18" charset="2"/>
              <a:buChar char=""/>
            </a:pPr>
            <a:r>
              <a:rPr lang="en-US" sz="18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Consider local distribution centers or fulfillment partners to expedite delivery for regional orders.</a:t>
            </a:r>
            <a:endParaRPr lang="en-IN" sz="18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9F9355-29D6-F339-2962-3D9820AA46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1518" y="941394"/>
            <a:ext cx="5184560" cy="378152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960991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5A59FB2D-1BD8-77D3-9A73-F7753234CBD6}"/>
              </a:ext>
            </a:extLst>
          </p:cNvPr>
          <p:cNvSpPr/>
          <p:nvPr/>
        </p:nvSpPr>
        <p:spPr>
          <a:xfrm>
            <a:off x="6551721" y="1587725"/>
            <a:ext cx="5530896" cy="4912200"/>
          </a:xfrm>
          <a:custGeom>
            <a:avLst/>
            <a:gdLst>
              <a:gd name="connsiteX0" fmla="*/ 0 w 5966000"/>
              <a:gd name="connsiteY0" fmla="*/ 0 h 4564870"/>
              <a:gd name="connsiteX1" fmla="*/ 5966001 w 5966000"/>
              <a:gd name="connsiteY1" fmla="*/ 0 h 4564870"/>
              <a:gd name="connsiteX2" fmla="*/ 5966001 w 5966000"/>
              <a:gd name="connsiteY2" fmla="*/ 4564871 h 4564870"/>
              <a:gd name="connsiteX3" fmla="*/ 0 w 5966000"/>
              <a:gd name="connsiteY3" fmla="*/ 4564871 h 4564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66000" h="4564870">
                <a:moveTo>
                  <a:pt x="0" y="0"/>
                </a:moveTo>
                <a:lnTo>
                  <a:pt x="5966001" y="0"/>
                </a:lnTo>
                <a:lnTo>
                  <a:pt x="5966001" y="4564871"/>
                </a:lnTo>
                <a:lnTo>
                  <a:pt x="0" y="4564871"/>
                </a:lnTo>
                <a:close/>
              </a:path>
            </a:pathLst>
          </a:custGeom>
          <a:solidFill>
            <a:schemeClr val="accent2"/>
          </a:solidFill>
          <a:ln w="73446" cap="flat">
            <a:noFill/>
            <a:prstDash val="solid"/>
            <a:miter/>
          </a:ln>
        </p:spPr>
        <p:txBody>
          <a:bodyPr rtlCol="0" anchor="ctr"/>
          <a:lstStyle/>
          <a:p>
            <a:pPr algn="r"/>
            <a:endParaRPr lang="en-IN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3CC3444-0BC0-39F4-DE7F-FE5AB1E187AB}"/>
              </a:ext>
            </a:extLst>
          </p:cNvPr>
          <p:cNvSpPr txBox="1"/>
          <p:nvPr/>
        </p:nvSpPr>
        <p:spPr>
          <a:xfrm>
            <a:off x="109383" y="264769"/>
            <a:ext cx="669404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cs typeface="Segoe UI" panose="020B0502040204020203" pitchFamily="34" charset="0"/>
              </a:rPr>
              <a:t>K</a:t>
            </a:r>
            <a:r>
              <a:rPr lang="en-IN" sz="3200" b="1" dirty="0">
                <a:cs typeface="Segoe UI" panose="020B0502040204020203" pitchFamily="34" charset="0"/>
              </a:rPr>
              <a:t>PI – 4 </a:t>
            </a:r>
            <a:r>
              <a:rPr lang="en-US" sz="3200" b="1" i="0" dirty="0">
                <a:effectLst/>
                <a:highlight>
                  <a:srgbClr val="FFFFFF"/>
                </a:highlight>
              </a:rPr>
              <a:t>Avg Price and Avg Payments for Sao Paulo city. </a:t>
            </a:r>
          </a:p>
          <a:p>
            <a:endParaRPr lang="en-IN" sz="3200" b="1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8768DB6E-F00E-AAB6-73B6-725C870CF80F}"/>
              </a:ext>
            </a:extLst>
          </p:cNvPr>
          <p:cNvSpPr/>
          <p:nvPr/>
        </p:nvSpPr>
        <p:spPr>
          <a:xfrm>
            <a:off x="109384" y="1587725"/>
            <a:ext cx="6322596" cy="4912199"/>
          </a:xfrm>
          <a:custGeom>
            <a:avLst/>
            <a:gdLst>
              <a:gd name="connsiteX0" fmla="*/ 0 w 5966000"/>
              <a:gd name="connsiteY0" fmla="*/ 0 h 4564870"/>
              <a:gd name="connsiteX1" fmla="*/ 5966001 w 5966000"/>
              <a:gd name="connsiteY1" fmla="*/ 0 h 4564870"/>
              <a:gd name="connsiteX2" fmla="*/ 5966001 w 5966000"/>
              <a:gd name="connsiteY2" fmla="*/ 4564871 h 4564870"/>
              <a:gd name="connsiteX3" fmla="*/ 0 w 5966000"/>
              <a:gd name="connsiteY3" fmla="*/ 4564871 h 4564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66000" h="4564870">
                <a:moveTo>
                  <a:pt x="0" y="0"/>
                </a:moveTo>
                <a:lnTo>
                  <a:pt x="5966001" y="0"/>
                </a:lnTo>
                <a:lnTo>
                  <a:pt x="5966001" y="4564871"/>
                </a:lnTo>
                <a:lnTo>
                  <a:pt x="0" y="4564871"/>
                </a:lnTo>
                <a:close/>
              </a:path>
            </a:pathLst>
          </a:custGeom>
          <a:solidFill>
            <a:schemeClr val="accent1"/>
          </a:solidFill>
          <a:ln w="73446" cap="flat">
            <a:noFill/>
            <a:prstDash val="solid"/>
            <a:miter/>
          </a:ln>
        </p:spPr>
        <p:txBody>
          <a:bodyPr rtlCol="0" anchor="ctr" anchorCtr="1"/>
          <a:lstStyle/>
          <a:p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Insights :</a:t>
            </a:r>
            <a:endParaRPr lang="en-IN" dirty="0">
              <a:solidFill>
                <a:schemeClr val="accent4">
                  <a:lumMod val="75000"/>
                </a:schemeClr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﻿﻿﻿Sao Paulo had 107.53 Average of price and 135.83 Average of Payment value.﻿﻿ </a:t>
            </a:r>
            <a:endParaRPr lang="en-IN" dirty="0">
              <a:solidFill>
                <a:schemeClr val="bg1"/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Average of payment value were 28.30 higher than Average of price.</a:t>
            </a:r>
            <a:endParaRPr lang="en-IN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Recommendations :</a:t>
            </a:r>
            <a:endParaRPr lang="en-IN" dirty="0">
              <a:solidFill>
                <a:schemeClr val="accent4">
                  <a:lumMod val="75000"/>
                </a:schemeClr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Conduct a thorough analysis of competitors' pricing strategies and customer preferences to ensure your prices are competitive yet profitable.</a:t>
            </a:r>
            <a:endParaRPr lang="en-IN" dirty="0">
              <a:solidFill>
                <a:schemeClr val="bg1"/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Ensure your products offer a clear value proposition that justifies the average price customers are paying.</a:t>
            </a:r>
            <a:endParaRPr lang="en-IN" dirty="0">
              <a:solidFill>
                <a:schemeClr val="bg1"/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Offer diverse payment methods to accommodate customer preferences and potentially increase average payment values.</a:t>
            </a:r>
            <a:endParaRPr lang="en-IN" dirty="0">
              <a:solidFill>
                <a:schemeClr val="bg1"/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Bundle complementary products or services to encourage customers to spend more per transaction.</a:t>
            </a:r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8A2F7A-0EC2-70CC-074E-9EEB363C05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3762" y="941394"/>
            <a:ext cx="5259635" cy="432888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586045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5A59FB2D-1BD8-77D3-9A73-F7753234CBD6}"/>
              </a:ext>
            </a:extLst>
          </p:cNvPr>
          <p:cNvSpPr/>
          <p:nvPr/>
        </p:nvSpPr>
        <p:spPr>
          <a:xfrm>
            <a:off x="6516209" y="1576874"/>
            <a:ext cx="5512529" cy="5121595"/>
          </a:xfrm>
          <a:custGeom>
            <a:avLst/>
            <a:gdLst>
              <a:gd name="connsiteX0" fmla="*/ 0 w 5966000"/>
              <a:gd name="connsiteY0" fmla="*/ 0 h 4564870"/>
              <a:gd name="connsiteX1" fmla="*/ 5966001 w 5966000"/>
              <a:gd name="connsiteY1" fmla="*/ 0 h 4564870"/>
              <a:gd name="connsiteX2" fmla="*/ 5966001 w 5966000"/>
              <a:gd name="connsiteY2" fmla="*/ 4564871 h 4564870"/>
              <a:gd name="connsiteX3" fmla="*/ 0 w 5966000"/>
              <a:gd name="connsiteY3" fmla="*/ 4564871 h 4564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66000" h="4564870">
                <a:moveTo>
                  <a:pt x="0" y="0"/>
                </a:moveTo>
                <a:lnTo>
                  <a:pt x="5966001" y="0"/>
                </a:lnTo>
                <a:lnTo>
                  <a:pt x="5966001" y="4564871"/>
                </a:lnTo>
                <a:lnTo>
                  <a:pt x="0" y="4564871"/>
                </a:lnTo>
                <a:close/>
              </a:path>
            </a:pathLst>
          </a:custGeom>
          <a:solidFill>
            <a:schemeClr val="accent2"/>
          </a:solidFill>
          <a:ln w="73446" cap="flat">
            <a:noFill/>
            <a:prstDash val="solid"/>
            <a:miter/>
          </a:ln>
        </p:spPr>
        <p:txBody>
          <a:bodyPr rtlCol="0" anchor="ctr"/>
          <a:lstStyle/>
          <a:p>
            <a:pPr algn="r"/>
            <a:endParaRPr lang="en-IN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3CC3444-0BC0-39F4-DE7F-FE5AB1E187AB}"/>
              </a:ext>
            </a:extLst>
          </p:cNvPr>
          <p:cNvSpPr txBox="1"/>
          <p:nvPr/>
        </p:nvSpPr>
        <p:spPr>
          <a:xfrm>
            <a:off x="93902" y="159530"/>
            <a:ext cx="5669740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cs typeface="Segoe UI" panose="020B0502040204020203" pitchFamily="34" charset="0"/>
              </a:rPr>
              <a:t>K</a:t>
            </a:r>
            <a:r>
              <a:rPr lang="en-IN" sz="3200" b="1" dirty="0">
                <a:cs typeface="Segoe UI" panose="020B0502040204020203" pitchFamily="34" charset="0"/>
              </a:rPr>
              <a:t>PI – 5 </a:t>
            </a:r>
            <a:r>
              <a:rPr lang="en-US" sz="3200" b="1" i="0" dirty="0">
                <a:effectLst/>
                <a:highlight>
                  <a:srgbClr val="FFFFFF"/>
                </a:highlight>
              </a:rPr>
              <a:t>Average Shipping days Vs Review score.</a:t>
            </a:r>
          </a:p>
          <a:p>
            <a:endParaRPr lang="en-IN" sz="3600" b="1" i="0" dirty="0">
              <a:solidFill>
                <a:schemeClr val="tx1">
                  <a:lumMod val="75000"/>
                  <a:lumOff val="25000"/>
                </a:schemeClr>
              </a:solidFill>
              <a:effectLst/>
              <a:cs typeface="Segoe UI" panose="020B0502040204020203" pitchFamily="34" charset="0"/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8768DB6E-F00E-AAB6-73B6-725C870CF80F}"/>
              </a:ext>
            </a:extLst>
          </p:cNvPr>
          <p:cNvSpPr/>
          <p:nvPr/>
        </p:nvSpPr>
        <p:spPr>
          <a:xfrm>
            <a:off x="163264" y="1576874"/>
            <a:ext cx="6226903" cy="5121596"/>
          </a:xfrm>
          <a:custGeom>
            <a:avLst/>
            <a:gdLst>
              <a:gd name="connsiteX0" fmla="*/ 0 w 5966000"/>
              <a:gd name="connsiteY0" fmla="*/ 0 h 4564870"/>
              <a:gd name="connsiteX1" fmla="*/ 5966001 w 5966000"/>
              <a:gd name="connsiteY1" fmla="*/ 0 h 4564870"/>
              <a:gd name="connsiteX2" fmla="*/ 5966001 w 5966000"/>
              <a:gd name="connsiteY2" fmla="*/ 4564871 h 4564870"/>
              <a:gd name="connsiteX3" fmla="*/ 0 w 5966000"/>
              <a:gd name="connsiteY3" fmla="*/ 4564871 h 4564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66000" h="4564870">
                <a:moveTo>
                  <a:pt x="0" y="0"/>
                </a:moveTo>
                <a:lnTo>
                  <a:pt x="5966001" y="0"/>
                </a:lnTo>
                <a:lnTo>
                  <a:pt x="5966001" y="4564871"/>
                </a:lnTo>
                <a:lnTo>
                  <a:pt x="0" y="4564871"/>
                </a:lnTo>
                <a:close/>
              </a:path>
            </a:pathLst>
          </a:custGeom>
          <a:solidFill>
            <a:schemeClr val="accent1"/>
          </a:solidFill>
          <a:ln w="73446" cap="flat">
            <a:noFill/>
            <a:prstDash val="solid"/>
            <a:miter/>
          </a:ln>
        </p:spPr>
        <p:txBody>
          <a:bodyPr rtlCol="0" anchor="ctr" anchorCtr="1"/>
          <a:lstStyle/>
          <a:p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Insights :</a:t>
            </a:r>
            <a:endParaRPr lang="en-IN" dirty="0">
              <a:solidFill>
                <a:schemeClr val="accent4">
                  <a:lumMod val="75000"/>
                </a:schemeClr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</a:rPr>
              <a:t>The shipping days averages vary across different review scores: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</a:rPr>
              <a:t>Review Score 1: Average of 21.25 days (highest)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</a:rPr>
              <a:t>Review Score 5: Average of 10.62 days (lowest)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</a:rPr>
              <a:t>The considerable variation in shipping days seen between review ratings 1 and 5 suggests the possibility of differences in service quality or fulfilment effectiveness amongst various customer experiences.</a:t>
            </a:r>
          </a:p>
          <a:p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Recommendations :</a:t>
            </a:r>
            <a:endParaRPr lang="en-IN" dirty="0">
              <a:solidFill>
                <a:schemeClr val="accent4">
                  <a:lumMod val="75000"/>
                </a:schemeClr>
              </a:solidFill>
            </a:endParaRPr>
          </a:p>
          <a:p>
            <a:pPr marL="342900" lvl="0" indent="-342900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n-IN" dirty="0">
                <a:solidFill>
                  <a:schemeClr val="bg1"/>
                </a:solidFill>
              </a:rPr>
              <a:t>Enhance customer satisfaction by ensuring prompt and reliable shipping across all review scores.</a:t>
            </a:r>
          </a:p>
          <a:p>
            <a:pPr marL="342900" lvl="0" indent="-342900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n-IN" sz="1800" kern="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Continuously evaluate and adjust pricing strategies to align with customer expectations and market trends.</a:t>
            </a:r>
            <a:endParaRPr lang="en-IN" sz="18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1000"/>
              </a:spcAft>
              <a:buFont typeface="Symbol" panose="05050102010706020507" pitchFamily="18" charset="2"/>
              <a:buChar char=""/>
            </a:pPr>
            <a:r>
              <a:rPr lang="en-IN" sz="1800" kern="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Use detailed transaction data to refine operational processes, optimize pricing, and improve service delivery.</a:t>
            </a:r>
            <a:endParaRPr lang="en-IN" sz="18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2E485F-58C6-759A-131B-06C4AF9674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8252" y="941394"/>
            <a:ext cx="5175682" cy="434969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036048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61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03864"/>
      </a:accent1>
      <a:accent2>
        <a:srgbClr val="FCBF10"/>
      </a:accent2>
      <a:accent3>
        <a:srgbClr val="F9AB47"/>
      </a:accent3>
      <a:accent4>
        <a:srgbClr val="F48153"/>
      </a:accent4>
      <a:accent5>
        <a:srgbClr val="910C07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1140</TotalTime>
  <Words>821</Words>
  <Application>Microsoft Office PowerPoint</Application>
  <PresentationFormat>Widescreen</PresentationFormat>
  <Paragraphs>77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4" baseType="lpstr">
      <vt:lpstr>Arial</vt:lpstr>
      <vt:lpstr>Calibri</vt:lpstr>
      <vt:lpstr>Calibri Light</vt:lpstr>
      <vt:lpstr>Open Sans</vt:lpstr>
      <vt:lpstr>Segoe</vt:lpstr>
      <vt:lpstr>Segoe UI</vt:lpstr>
      <vt:lpstr>Symbol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SlideEgg _</dc:creator>
  <cp:lastModifiedBy>Shruti Mishra</cp:lastModifiedBy>
  <cp:revision>85</cp:revision>
  <dcterms:created xsi:type="dcterms:W3CDTF">2023-08-26T07:31:54Z</dcterms:created>
  <dcterms:modified xsi:type="dcterms:W3CDTF">2024-06-26T16:23:47Z</dcterms:modified>
</cp:coreProperties>
</file>